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639" r:id="rId3"/>
    <p:sldId id="640" r:id="rId5"/>
    <p:sldId id="580" r:id="rId6"/>
    <p:sldId id="528" r:id="rId7"/>
    <p:sldId id="641" r:id="rId8"/>
    <p:sldId id="643" r:id="rId9"/>
    <p:sldId id="645" r:id="rId10"/>
    <p:sldId id="701" r:id="rId11"/>
    <p:sldId id="667" r:id="rId12"/>
    <p:sldId id="648" r:id="rId13"/>
    <p:sldId id="703" r:id="rId14"/>
    <p:sldId id="652" r:id="rId15"/>
    <p:sldId id="655" r:id="rId16"/>
    <p:sldId id="647" r:id="rId17"/>
    <p:sldId id="658" r:id="rId18"/>
    <p:sldId id="662" r:id="rId19"/>
    <p:sldId id="713" r:id="rId20"/>
    <p:sldId id="679" r:id="rId21"/>
  </p:sldIdLst>
  <p:sldSz cx="9145270" cy="514477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00"/>
    <a:srgbClr val="01AABB"/>
    <a:srgbClr val="663A77"/>
    <a:srgbClr val="00E0BB"/>
    <a:srgbClr val="01ACBE"/>
    <a:srgbClr val="E87071"/>
    <a:srgbClr val="F9A428"/>
    <a:srgbClr val="FCBB5C"/>
    <a:srgbClr val="FFCF89"/>
    <a:srgbClr val="F89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7747" autoAdjust="0"/>
  </p:normalViewPr>
  <p:slideViewPr>
    <p:cSldViewPr>
      <p:cViewPr varScale="1">
        <p:scale>
          <a:sx n="116" d="100"/>
          <a:sy n="116" d="100"/>
        </p:scale>
        <p:origin x="-120" y="-440"/>
      </p:cViewPr>
      <p:guideLst>
        <p:guide orient="horz" pos="2244"/>
        <p:guide pos="270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80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06A6-C76E-4613-9D4A-F774CCB060B7}" type="datetimeFigureOut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2805-9F79-4236-86D3-43973FCD73F4}" type="slidenum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fld id="{20DEAE63-D6C4-437F-B8DA-DA689F991AA7}" type="slidenum">
              <a:rPr lang="zh-CN" altLang="en-US" smtClean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B9BE38-5C12-4F04-9796-5D38F69CF3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5145088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307834" y="258708"/>
            <a:ext cx="433246" cy="421189"/>
            <a:chOff x="4213638" y="1558191"/>
            <a:chExt cx="1245816" cy="1245816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 5"/>
            <p:cNvSpPr/>
            <p:nvPr/>
          </p:nvSpPr>
          <p:spPr>
            <a:xfrm>
              <a:off x="4213638" y="1628913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1F2006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213638" y="1558191"/>
              <a:ext cx="1245816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51773" y="1704788"/>
              <a:ext cx="952617" cy="95261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8"/>
            <p:cNvSpPr/>
            <p:nvPr/>
          </p:nvSpPr>
          <p:spPr>
            <a:xfrm>
              <a:off x="4381820" y="1724088"/>
              <a:ext cx="912852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-1" fmla="*/ 686038 w 1314800"/>
                <a:gd name="connsiteY0-2" fmla="*/ 0 h 771793"/>
                <a:gd name="connsiteX1-3" fmla="*/ 1254912 w 1314800"/>
                <a:gd name="connsiteY1-4" fmla="*/ 302468 h 771793"/>
                <a:gd name="connsiteX2-5" fmla="*/ 1314800 w 1314800"/>
                <a:gd name="connsiteY2-6" fmla="*/ 412803 h 771793"/>
                <a:gd name="connsiteX3-7" fmla="*/ 710447 w 1314800"/>
                <a:gd name="connsiteY3-8" fmla="*/ 771229 h 771793"/>
                <a:gd name="connsiteX4-9" fmla="*/ 686038 w 1314800"/>
                <a:gd name="connsiteY4-10" fmla="*/ 771793 h 771793"/>
                <a:gd name="connsiteX5-11" fmla="*/ 0 w 1314800"/>
                <a:gd name="connsiteY5-12" fmla="*/ 686038 h 771793"/>
                <a:gd name="connsiteX6-13" fmla="*/ 686038 w 1314800"/>
                <a:gd name="connsiteY6-14" fmla="*/ 0 h 771793"/>
                <a:gd name="connsiteX0-15" fmla="*/ 686038 w 1314800"/>
                <a:gd name="connsiteY0-16" fmla="*/ 0 h 771793"/>
                <a:gd name="connsiteX1-17" fmla="*/ 1254912 w 1314800"/>
                <a:gd name="connsiteY1-18" fmla="*/ 302468 h 771793"/>
                <a:gd name="connsiteX2-19" fmla="*/ 1314800 w 1314800"/>
                <a:gd name="connsiteY2-20" fmla="*/ 412803 h 771793"/>
                <a:gd name="connsiteX3-21" fmla="*/ 686038 w 1314800"/>
                <a:gd name="connsiteY3-22" fmla="*/ 771793 h 771793"/>
                <a:gd name="connsiteX4-23" fmla="*/ 0 w 1314800"/>
                <a:gd name="connsiteY4-24" fmla="*/ 686038 h 771793"/>
                <a:gd name="connsiteX5-25" fmla="*/ 686038 w 1314800"/>
                <a:gd name="connsiteY5-26" fmla="*/ 0 h 771793"/>
                <a:gd name="connsiteX0-27" fmla="*/ 686038 w 1314800"/>
                <a:gd name="connsiteY0-28" fmla="*/ 0 h 771793"/>
                <a:gd name="connsiteX1-29" fmla="*/ 1254912 w 1314800"/>
                <a:gd name="connsiteY1-30" fmla="*/ 302468 h 771793"/>
                <a:gd name="connsiteX2-31" fmla="*/ 1314800 w 1314800"/>
                <a:gd name="connsiteY2-32" fmla="*/ 412803 h 771793"/>
                <a:gd name="connsiteX3-33" fmla="*/ 686038 w 1314800"/>
                <a:gd name="connsiteY3-34" fmla="*/ 771793 h 771793"/>
                <a:gd name="connsiteX4-35" fmla="*/ 0 w 1314800"/>
                <a:gd name="connsiteY4-36" fmla="*/ 686038 h 771793"/>
                <a:gd name="connsiteX5-37" fmla="*/ 686038 w 1314800"/>
                <a:gd name="connsiteY5-38" fmla="*/ 0 h 771793"/>
                <a:gd name="connsiteX0-39" fmla="*/ 686038 w 1314800"/>
                <a:gd name="connsiteY0-40" fmla="*/ 0 h 771793"/>
                <a:gd name="connsiteX1-41" fmla="*/ 1254912 w 1314800"/>
                <a:gd name="connsiteY1-42" fmla="*/ 302468 h 771793"/>
                <a:gd name="connsiteX2-43" fmla="*/ 1314800 w 1314800"/>
                <a:gd name="connsiteY2-44" fmla="*/ 412803 h 771793"/>
                <a:gd name="connsiteX3-45" fmla="*/ 686038 w 1314800"/>
                <a:gd name="connsiteY3-46" fmla="*/ 771793 h 771793"/>
                <a:gd name="connsiteX4-47" fmla="*/ 0 w 1314800"/>
                <a:gd name="connsiteY4-48" fmla="*/ 686038 h 771793"/>
                <a:gd name="connsiteX5-49" fmla="*/ 686038 w 1314800"/>
                <a:gd name="connsiteY5-50" fmla="*/ 0 h 771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9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3371832" y="255114"/>
            <a:ext cx="2401922" cy="49301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787504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cover dir="rd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2139389" y="3084322"/>
            <a:ext cx="4866918" cy="1076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800" b="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微软雅黑" panose="020B0503020204020204" pitchFamily="34" charset="-122"/>
              </a:rPr>
              <a:t>项目名称</a:t>
            </a:r>
            <a:endParaRPr lang="zh-CN" altLang="en-US" sz="4800" b="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（能让评委看到名称就能想到你的项目是做什么的</a:t>
            </a:r>
            <a:r>
              <a:rPr lang="en-US" altLang="zh-CN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)</a:t>
            </a:r>
            <a:endParaRPr lang="en-US" altLang="zh-CN" sz="1600" b="0" dirty="0">
              <a:solidFill>
                <a:srgbClr val="FF0000">
                  <a:alpha val="9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1211172" y="1350637"/>
            <a:ext cx="288050" cy="28805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1787335" y="1667033"/>
            <a:ext cx="432075" cy="432075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2435520" y="990574"/>
            <a:ext cx="504088" cy="50408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3083704" y="864552"/>
            <a:ext cx="252044" cy="252044"/>
          </a:xfrm>
          <a:prstGeom prst="ellipse">
            <a:avLst/>
          </a:prstGeom>
          <a:solidFill>
            <a:srgbClr val="663C77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2718548" y="1638687"/>
            <a:ext cx="252044" cy="25204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003155" y="2286902"/>
            <a:ext cx="216038" cy="216038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1895354" y="2460960"/>
            <a:ext cx="144025" cy="144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 flipH="1">
            <a:off x="7646366" y="1350637"/>
            <a:ext cx="288050" cy="288050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 flipH="1">
            <a:off x="6926178" y="1667033"/>
            <a:ext cx="432075" cy="432075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 flipH="1">
            <a:off x="6205980" y="990574"/>
            <a:ext cx="504088" cy="504088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 flipH="1">
            <a:off x="5809840" y="864552"/>
            <a:ext cx="252044" cy="252044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174996" y="1638687"/>
            <a:ext cx="252044" cy="252044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 flipH="1">
            <a:off x="5926395" y="2286902"/>
            <a:ext cx="216038" cy="216038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 flipH="1">
            <a:off x="7106209" y="2460960"/>
            <a:ext cx="144025" cy="144025"/>
          </a:xfrm>
          <a:prstGeom prst="ellipse">
            <a:avLst/>
          </a:prstGeom>
          <a:solidFill>
            <a:srgbClr val="00B0F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3558547" y="923775"/>
            <a:ext cx="1980344" cy="1980344"/>
          </a:xfrm>
          <a:prstGeom prst="ellipse">
            <a:avLst/>
          </a:prstGeom>
          <a:solidFill>
            <a:srgbClr val="E86F70"/>
          </a:solidFill>
          <a:ln w="12700">
            <a:noFill/>
          </a:ln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3378516" y="743744"/>
            <a:ext cx="2340406" cy="2340406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6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3360749" y="1329469"/>
            <a:ext cx="2375605" cy="1106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6600" b="0" dirty="0" smtClean="0">
                <a:solidFill>
                  <a:schemeClr val="bg1"/>
                </a:solidFill>
                <a:latin typeface="Agency FB" panose="020B0503020202020204" pitchFamily="34" charset="0"/>
                <a:ea typeface="Source Han Sans Light" panose="020B0300000000000000" pitchFamily="34" charset="-122"/>
              </a:rPr>
              <a:t>2023</a:t>
            </a:r>
            <a:endParaRPr lang="en-US" altLang="zh-CN" sz="6600" b="0" dirty="0">
              <a:solidFill>
                <a:schemeClr val="bg1"/>
              </a:solidFill>
              <a:latin typeface="Agency FB" panose="020B0503020202020204" pitchFamily="34" charset="0"/>
              <a:ea typeface="Source Han Sans Light" panose="020B03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4255" y="4344035"/>
            <a:ext cx="2202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演讲人：</a:t>
            </a:r>
            <a:r>
              <a:rPr lang="en-US" altLang="zh-CN"/>
              <a:t>XXXX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reveal/>
      </p:transition>
    </mc:Choice>
    <mc:Fallback>
      <p:transition spd="slow" advTm="8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9"/>
          <p:cNvCxnSpPr/>
          <p:nvPr/>
        </p:nvCxnSpPr>
        <p:spPr>
          <a:xfrm flipH="1">
            <a:off x="2864809" y="176511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5441260" y="1905694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4982179" y="2912112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83737" y="375226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38756" y="3563916"/>
            <a:ext cx="425827" cy="379596"/>
          </a:xfrm>
          <a:prstGeom prst="rect">
            <a:avLst/>
          </a:prstGeom>
          <a:solidFill>
            <a:srgbClr val="663C77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92" tIns="34296" rIns="68592" bIns="34296" numCol="1" anchor="t" anchorCtr="0" compatLnSpc="1"/>
          <a:lstStyle/>
          <a:p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605183" y="1308290"/>
            <a:ext cx="914559" cy="990292"/>
          </a:xfrm>
          <a:custGeom>
            <a:avLst/>
            <a:gdLst>
              <a:gd name="connsiteX0" fmla="*/ 1219200 w 1219200"/>
              <a:gd name="connsiteY0" fmla="*/ 0 h 1307089"/>
              <a:gd name="connsiteX1" fmla="*/ 1219200 w 1219200"/>
              <a:gd name="connsiteY1" fmla="*/ 502643 h 1307089"/>
              <a:gd name="connsiteX2" fmla="*/ 1169971 w 1219200"/>
              <a:gd name="connsiteY2" fmla="*/ 504954 h 1307089"/>
              <a:gd name="connsiteX3" fmla="*/ 765658 w 1219200"/>
              <a:gd name="connsiteY3" fmla="*/ 722722 h 1307089"/>
              <a:gd name="connsiteX4" fmla="*/ 604480 w 1219200"/>
              <a:gd name="connsiteY4" fmla="*/ 1307089 h 1307089"/>
              <a:gd name="connsiteX5" fmla="*/ 0 w 1219200"/>
              <a:gd name="connsiteY5" fmla="*/ 1307089 h 1307089"/>
              <a:gd name="connsiteX6" fmla="*/ 342595 w 1219200"/>
              <a:gd name="connsiteY6" fmla="*/ 360139 h 1307089"/>
              <a:gd name="connsiteX7" fmla="*/ 1143172 w 1219200"/>
              <a:gd name="connsiteY7" fmla="*/ 2945 h 130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1307089">
                <a:moveTo>
                  <a:pt x="1219200" y="0"/>
                </a:moveTo>
                <a:lnTo>
                  <a:pt x="1219200" y="502643"/>
                </a:lnTo>
                <a:lnTo>
                  <a:pt x="1169971" y="504954"/>
                </a:lnTo>
                <a:cubicBezTo>
                  <a:pt x="992806" y="522275"/>
                  <a:pt x="871484" y="599274"/>
                  <a:pt x="765658" y="722722"/>
                </a:cubicBezTo>
                <a:cubicBezTo>
                  <a:pt x="664952" y="863805"/>
                  <a:pt x="604480" y="1065272"/>
                  <a:pt x="604480" y="1307089"/>
                </a:cubicBezTo>
                <a:lnTo>
                  <a:pt x="0" y="1307089"/>
                </a:lnTo>
                <a:cubicBezTo>
                  <a:pt x="0" y="904156"/>
                  <a:pt x="120945" y="601956"/>
                  <a:pt x="342595" y="360139"/>
                </a:cubicBezTo>
                <a:cubicBezTo>
                  <a:pt x="554249" y="148550"/>
                  <a:pt x="812014" y="29421"/>
                  <a:pt x="1143172" y="2945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581726" y="1308290"/>
            <a:ext cx="914559" cy="1077234"/>
          </a:xfrm>
          <a:custGeom>
            <a:avLst/>
            <a:gdLst>
              <a:gd name="connsiteX0" fmla="*/ 70470 w 1219200"/>
              <a:gd name="connsiteY0" fmla="*/ 0 h 1430869"/>
              <a:gd name="connsiteX1" fmla="*/ 876605 w 1219200"/>
              <a:gd name="connsiteY1" fmla="*/ 282167 h 1430869"/>
              <a:gd name="connsiteX2" fmla="*/ 1219200 w 1219200"/>
              <a:gd name="connsiteY2" fmla="*/ 1088319 h 1430869"/>
              <a:gd name="connsiteX3" fmla="*/ 1186465 w 1219200"/>
              <a:gd name="connsiteY3" fmla="*/ 1405722 h 1430869"/>
              <a:gd name="connsiteX4" fmla="*/ 1177630 w 1219200"/>
              <a:gd name="connsiteY4" fmla="*/ 1430869 h 1430869"/>
              <a:gd name="connsiteX5" fmla="*/ 478610 w 1219200"/>
              <a:gd name="connsiteY5" fmla="*/ 1430869 h 1430869"/>
              <a:gd name="connsiteX6" fmla="*/ 487109 w 1219200"/>
              <a:gd name="connsiteY6" fmla="*/ 1417338 h 1430869"/>
              <a:gd name="connsiteX7" fmla="*/ 554249 w 1219200"/>
              <a:gd name="connsiteY7" fmla="*/ 1108351 h 1430869"/>
              <a:gd name="connsiteX8" fmla="*/ 391851 w 1219200"/>
              <a:gd name="connsiteY8" fmla="*/ 645036 h 1430869"/>
              <a:gd name="connsiteX9" fmla="*/ 30236 w 1219200"/>
              <a:gd name="connsiteY9" fmla="*/ 503952 h 1430869"/>
              <a:gd name="connsiteX10" fmla="*/ 0 w 1219200"/>
              <a:gd name="connsiteY10" fmla="*/ 505372 h 1430869"/>
              <a:gd name="connsiteX11" fmla="*/ 0 w 1219200"/>
              <a:gd name="connsiteY11" fmla="*/ 27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" h="1430869">
                <a:moveTo>
                  <a:pt x="70470" y="0"/>
                </a:moveTo>
                <a:cubicBezTo>
                  <a:pt x="393070" y="0"/>
                  <a:pt x="654954" y="100733"/>
                  <a:pt x="876605" y="282167"/>
                </a:cubicBezTo>
                <a:cubicBezTo>
                  <a:pt x="1098255" y="463602"/>
                  <a:pt x="1219200" y="725451"/>
                  <a:pt x="1219200" y="1088319"/>
                </a:cubicBezTo>
                <a:cubicBezTo>
                  <a:pt x="1219200" y="1209228"/>
                  <a:pt x="1209142" y="1315040"/>
                  <a:pt x="1186465" y="1405722"/>
                </a:cubicBezTo>
                <a:lnTo>
                  <a:pt x="1177630" y="1430869"/>
                </a:lnTo>
                <a:lnTo>
                  <a:pt x="478610" y="1430869"/>
                </a:lnTo>
                <a:lnTo>
                  <a:pt x="487109" y="1417338"/>
                </a:lnTo>
                <a:cubicBezTo>
                  <a:pt x="534040" y="1331406"/>
                  <a:pt x="559369" y="1214164"/>
                  <a:pt x="554249" y="1108351"/>
                </a:cubicBezTo>
                <a:cubicBezTo>
                  <a:pt x="547421" y="967268"/>
                  <a:pt x="531815" y="796994"/>
                  <a:pt x="391851" y="645036"/>
                </a:cubicBezTo>
                <a:cubicBezTo>
                  <a:pt x="245791" y="545161"/>
                  <a:pt x="259446" y="542013"/>
                  <a:pt x="30236" y="503952"/>
                </a:cubicBezTo>
                <a:lnTo>
                  <a:pt x="0" y="505372"/>
                </a:lnTo>
                <a:lnTo>
                  <a:pt x="0" y="2729"/>
                </a:lnTo>
                <a:close/>
              </a:path>
            </a:pathLst>
          </a:custGeom>
          <a:solidFill>
            <a:srgbClr val="E87071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338756" y="2436991"/>
            <a:ext cx="1102504" cy="1073338"/>
          </a:xfrm>
          <a:custGeom>
            <a:avLst/>
            <a:gdLst>
              <a:gd name="connsiteX0" fmla="*/ 770730 w 1469750"/>
              <a:gd name="connsiteY0" fmla="*/ 0 h 1430869"/>
              <a:gd name="connsiteX1" fmla="*/ 1469750 w 1469750"/>
              <a:gd name="connsiteY1" fmla="*/ 0 h 1430869"/>
              <a:gd name="connsiteX2" fmla="*/ 1434785 w 1469750"/>
              <a:gd name="connsiteY2" fmla="*/ 99522 h 1430869"/>
              <a:gd name="connsiteX3" fmla="*/ 1370137 w 1469750"/>
              <a:gd name="connsiteY3" fmla="*/ 201467 h 1430869"/>
              <a:gd name="connsiteX4" fmla="*/ 1047780 w 1469750"/>
              <a:gd name="connsiteY4" fmla="*/ 523984 h 1430869"/>
              <a:gd name="connsiteX5" fmla="*/ 705185 w 1469750"/>
              <a:gd name="connsiteY5" fmla="*/ 866534 h 1430869"/>
              <a:gd name="connsiteX6" fmla="*/ 584241 w 1469750"/>
              <a:gd name="connsiteY6" fmla="*/ 1430869 h 1430869"/>
              <a:gd name="connsiteX7" fmla="*/ 0 w 1469750"/>
              <a:gd name="connsiteY7" fmla="*/ 1430869 h 1430869"/>
              <a:gd name="connsiteX8" fmla="*/ 100706 w 1469750"/>
              <a:gd name="connsiteY8" fmla="*/ 745769 h 1430869"/>
              <a:gd name="connsiteX9" fmla="*/ 423062 w 1469750"/>
              <a:gd name="connsiteY9" fmla="*/ 342550 h 1430869"/>
              <a:gd name="connsiteX10" fmla="*/ 725424 w 1469750"/>
              <a:gd name="connsiteY10" fmla="*/ 60383 h 1430869"/>
              <a:gd name="connsiteX11" fmla="*/ 754003 w 1469750"/>
              <a:gd name="connsiteY11" fmla="*/ 266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750" h="1430869">
                <a:moveTo>
                  <a:pt x="770730" y="0"/>
                </a:moveTo>
                <a:lnTo>
                  <a:pt x="1469750" y="0"/>
                </a:lnTo>
                <a:lnTo>
                  <a:pt x="1434785" y="99522"/>
                </a:lnTo>
                <a:cubicBezTo>
                  <a:pt x="1416817" y="137292"/>
                  <a:pt x="1395374" y="171275"/>
                  <a:pt x="1370137" y="201467"/>
                </a:cubicBezTo>
                <a:cubicBezTo>
                  <a:pt x="1269431" y="322518"/>
                  <a:pt x="1168725" y="423251"/>
                  <a:pt x="1047780" y="523984"/>
                </a:cubicBezTo>
                <a:cubicBezTo>
                  <a:pt x="906841" y="645036"/>
                  <a:pt x="805891" y="765801"/>
                  <a:pt x="705185" y="866534"/>
                </a:cubicBezTo>
                <a:cubicBezTo>
                  <a:pt x="624718" y="987586"/>
                  <a:pt x="584241" y="1169020"/>
                  <a:pt x="584241" y="1430869"/>
                </a:cubicBezTo>
                <a:lnTo>
                  <a:pt x="0" y="1430869"/>
                </a:lnTo>
                <a:cubicBezTo>
                  <a:pt x="0" y="1108351"/>
                  <a:pt x="40233" y="886853"/>
                  <a:pt x="100706" y="745769"/>
                </a:cubicBezTo>
                <a:cubicBezTo>
                  <a:pt x="161178" y="604685"/>
                  <a:pt x="282123" y="463602"/>
                  <a:pt x="423062" y="342550"/>
                </a:cubicBezTo>
                <a:cubicBezTo>
                  <a:pt x="523768" y="241817"/>
                  <a:pt x="624718" y="161116"/>
                  <a:pt x="725424" y="60383"/>
                </a:cubicBezTo>
                <a:cubicBezTo>
                  <a:pt x="735482" y="50331"/>
                  <a:pt x="745022" y="39014"/>
                  <a:pt x="754003" y="26629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4445" y="158216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6821" y="171491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67740" y="272744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96593" y="3564577"/>
            <a:ext cx="51443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文本框 12"/>
          <p:cNvSpPr txBox="1"/>
          <p:nvPr/>
        </p:nvSpPr>
        <p:spPr>
          <a:xfrm>
            <a:off x="2265045" y="4281170"/>
            <a:ext cx="383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针对上一页的痛点问题、我们的项目用几方面可以解决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407737" y="1308290"/>
            <a:ext cx="1442592" cy="795690"/>
            <a:chOff x="3785203" y="2101834"/>
            <a:chExt cx="1923123" cy="1060736"/>
          </a:xfrm>
        </p:grpSpPr>
        <p:sp>
          <p:nvSpPr>
            <p:cNvPr id="30" name="文本框 29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36744" y="1549982"/>
            <a:ext cx="1442592" cy="795690"/>
            <a:chOff x="3785203" y="2101834"/>
            <a:chExt cx="1923123" cy="1060736"/>
          </a:xfrm>
        </p:grpSpPr>
        <p:sp>
          <p:nvSpPr>
            <p:cNvPr id="59" name="文本框 58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95907" y="2768226"/>
            <a:ext cx="1442592" cy="795690"/>
            <a:chOff x="3785203" y="2101834"/>
            <a:chExt cx="1923123" cy="1060736"/>
          </a:xfrm>
        </p:grpSpPr>
        <p:sp>
          <p:nvSpPr>
            <p:cNvPr id="64" name="文本框 63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829594" y="3353027"/>
            <a:ext cx="1442592" cy="795690"/>
            <a:chOff x="3785203" y="2101834"/>
            <a:chExt cx="1923123" cy="1060736"/>
          </a:xfrm>
        </p:grpSpPr>
        <p:sp>
          <p:nvSpPr>
            <p:cNvPr id="68" name="文本框 67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663C77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663C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3574808" y="333044"/>
            <a:ext cx="192405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我们的解决方案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22" grpId="0" animBg="1"/>
      <p:bldP spid="13" grpId="0"/>
      <p:bldP spid="16" grpId="0"/>
      <p:bldP spid="21" grpId="0"/>
      <p:bldP spid="25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3"/>
          <p:cNvSpPr>
            <a:spLocks noChangeArrowheads="1"/>
          </p:cNvSpPr>
          <p:nvPr/>
        </p:nvSpPr>
        <p:spPr bwMode="auto">
          <a:xfrm>
            <a:off x="3971139" y="342581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客户案例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7430" y="1899285"/>
            <a:ext cx="176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成功案例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4853" y="2534452"/>
              <a:ext cx="259746" cy="258563"/>
              <a:chOff x="3663399" y="2531747"/>
              <a:chExt cx="259746" cy="25856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412"/>
              <p:cNvSpPr>
                <a:spLocks noEditPoints="1"/>
              </p:cNvSpPr>
              <p:nvPr/>
            </p:nvSpPr>
            <p:spPr bwMode="auto">
              <a:xfrm>
                <a:off x="3818118" y="2531747"/>
                <a:ext cx="105027" cy="98917"/>
              </a:xfrm>
              <a:custGeom>
                <a:avLst/>
                <a:gdLst>
                  <a:gd name="T0" fmla="*/ 105 w 108"/>
                  <a:gd name="T1" fmla="*/ 44 h 108"/>
                  <a:gd name="T2" fmla="*/ 89 w 108"/>
                  <a:gd name="T3" fmla="*/ 41 h 108"/>
                  <a:gd name="T4" fmla="*/ 88 w 108"/>
                  <a:gd name="T5" fmla="*/ 38 h 108"/>
                  <a:gd name="T6" fmla="*/ 97 w 108"/>
                  <a:gd name="T7" fmla="*/ 25 h 108"/>
                  <a:gd name="T8" fmla="*/ 96 w 108"/>
                  <a:gd name="T9" fmla="*/ 20 h 108"/>
                  <a:gd name="T10" fmla="*/ 87 w 108"/>
                  <a:gd name="T11" fmla="*/ 11 h 108"/>
                  <a:gd name="T12" fmla="*/ 83 w 108"/>
                  <a:gd name="T13" fmla="*/ 11 h 108"/>
                  <a:gd name="T14" fmla="*/ 69 w 108"/>
                  <a:gd name="T15" fmla="*/ 20 h 108"/>
                  <a:gd name="T16" fmla="*/ 66 w 108"/>
                  <a:gd name="T17" fmla="*/ 19 h 108"/>
                  <a:gd name="T18" fmla="*/ 64 w 108"/>
                  <a:gd name="T19" fmla="*/ 3 h 108"/>
                  <a:gd name="T20" fmla="*/ 60 w 108"/>
                  <a:gd name="T21" fmla="*/ 0 h 108"/>
                  <a:gd name="T22" fmla="*/ 48 w 108"/>
                  <a:gd name="T23" fmla="*/ 0 h 108"/>
                  <a:gd name="T24" fmla="*/ 44 w 108"/>
                  <a:gd name="T25" fmla="*/ 3 h 108"/>
                  <a:gd name="T26" fmla="*/ 41 w 108"/>
                  <a:gd name="T27" fmla="*/ 19 h 108"/>
                  <a:gd name="T28" fmla="*/ 38 w 108"/>
                  <a:gd name="T29" fmla="*/ 20 h 108"/>
                  <a:gd name="T30" fmla="*/ 25 w 108"/>
                  <a:gd name="T31" fmla="*/ 11 h 108"/>
                  <a:gd name="T32" fmla="*/ 20 w 108"/>
                  <a:gd name="T33" fmla="*/ 11 h 108"/>
                  <a:gd name="T34" fmla="*/ 11 w 108"/>
                  <a:gd name="T35" fmla="*/ 20 h 108"/>
                  <a:gd name="T36" fmla="*/ 11 w 108"/>
                  <a:gd name="T37" fmla="*/ 25 h 108"/>
                  <a:gd name="T38" fmla="*/ 20 w 108"/>
                  <a:gd name="T39" fmla="*/ 38 h 108"/>
                  <a:gd name="T40" fmla="*/ 19 w 108"/>
                  <a:gd name="T41" fmla="*/ 41 h 108"/>
                  <a:gd name="T42" fmla="*/ 3 w 108"/>
                  <a:gd name="T43" fmla="*/ 44 h 108"/>
                  <a:gd name="T44" fmla="*/ 0 w 108"/>
                  <a:gd name="T45" fmla="*/ 48 h 108"/>
                  <a:gd name="T46" fmla="*/ 0 w 108"/>
                  <a:gd name="T47" fmla="*/ 60 h 108"/>
                  <a:gd name="T48" fmla="*/ 3 w 108"/>
                  <a:gd name="T49" fmla="*/ 64 h 108"/>
                  <a:gd name="T50" fmla="*/ 19 w 108"/>
                  <a:gd name="T51" fmla="*/ 67 h 108"/>
                  <a:gd name="T52" fmla="*/ 20 w 108"/>
                  <a:gd name="T53" fmla="*/ 69 h 108"/>
                  <a:gd name="T54" fmla="*/ 11 w 108"/>
                  <a:gd name="T55" fmla="*/ 83 h 108"/>
                  <a:gd name="T56" fmla="*/ 11 w 108"/>
                  <a:gd name="T57" fmla="*/ 88 h 108"/>
                  <a:gd name="T58" fmla="*/ 20 w 108"/>
                  <a:gd name="T59" fmla="*/ 96 h 108"/>
                  <a:gd name="T60" fmla="*/ 25 w 108"/>
                  <a:gd name="T61" fmla="*/ 97 h 108"/>
                  <a:gd name="T62" fmla="*/ 38 w 108"/>
                  <a:gd name="T63" fmla="*/ 88 h 108"/>
                  <a:gd name="T64" fmla="*/ 41 w 108"/>
                  <a:gd name="T65" fmla="*/ 89 h 108"/>
                  <a:gd name="T66" fmla="*/ 44 w 108"/>
                  <a:gd name="T67" fmla="*/ 105 h 108"/>
                  <a:gd name="T68" fmla="*/ 48 w 108"/>
                  <a:gd name="T69" fmla="*/ 108 h 108"/>
                  <a:gd name="T70" fmla="*/ 60 w 108"/>
                  <a:gd name="T71" fmla="*/ 108 h 108"/>
                  <a:gd name="T72" fmla="*/ 64 w 108"/>
                  <a:gd name="T73" fmla="*/ 105 h 108"/>
                  <a:gd name="T74" fmla="*/ 66 w 108"/>
                  <a:gd name="T75" fmla="*/ 89 h 108"/>
                  <a:gd name="T76" fmla="*/ 69 w 108"/>
                  <a:gd name="T77" fmla="*/ 88 h 108"/>
                  <a:gd name="T78" fmla="*/ 83 w 108"/>
                  <a:gd name="T79" fmla="*/ 97 h 108"/>
                  <a:gd name="T80" fmla="*/ 87 w 108"/>
                  <a:gd name="T81" fmla="*/ 96 h 108"/>
                  <a:gd name="T82" fmla="*/ 96 w 108"/>
                  <a:gd name="T83" fmla="*/ 88 h 108"/>
                  <a:gd name="T84" fmla="*/ 97 w 108"/>
                  <a:gd name="T85" fmla="*/ 83 h 108"/>
                  <a:gd name="T86" fmla="*/ 88 w 108"/>
                  <a:gd name="T87" fmla="*/ 69 h 108"/>
                  <a:gd name="T88" fmla="*/ 89 w 108"/>
                  <a:gd name="T89" fmla="*/ 67 h 108"/>
                  <a:gd name="T90" fmla="*/ 105 w 108"/>
                  <a:gd name="T91" fmla="*/ 64 h 108"/>
                  <a:gd name="T92" fmla="*/ 108 w 108"/>
                  <a:gd name="T93" fmla="*/ 60 h 108"/>
                  <a:gd name="T94" fmla="*/ 108 w 108"/>
                  <a:gd name="T95" fmla="*/ 48 h 108"/>
                  <a:gd name="T96" fmla="*/ 105 w 108"/>
                  <a:gd name="T97" fmla="*/ 44 h 108"/>
                  <a:gd name="T98" fmla="*/ 54 w 108"/>
                  <a:gd name="T99" fmla="*/ 71 h 108"/>
                  <a:gd name="T100" fmla="*/ 37 w 108"/>
                  <a:gd name="T101" fmla="*/ 54 h 108"/>
                  <a:gd name="T102" fmla="*/ 54 w 108"/>
                  <a:gd name="T103" fmla="*/ 37 h 108"/>
                  <a:gd name="T104" fmla="*/ 71 w 108"/>
                  <a:gd name="T105" fmla="*/ 54 h 108"/>
                  <a:gd name="T106" fmla="*/ 54 w 108"/>
                  <a:gd name="T107" fmla="*/ 7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108">
                    <a:moveTo>
                      <a:pt x="105" y="44"/>
                    </a:moveTo>
                    <a:cubicBezTo>
                      <a:pt x="89" y="41"/>
                      <a:pt x="89" y="41"/>
                      <a:pt x="89" y="41"/>
                    </a:cubicBezTo>
                    <a:cubicBezTo>
                      <a:pt x="87" y="41"/>
                      <a:pt x="87" y="40"/>
                      <a:pt x="88" y="38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7" y="21"/>
                      <a:pt x="96" y="20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10"/>
                      <a:pt x="84" y="10"/>
                      <a:pt x="83" y="1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8" y="21"/>
                      <a:pt x="67" y="21"/>
                      <a:pt x="66" y="19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3" y="1"/>
                      <a:pt x="62" y="0"/>
                      <a:pt x="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0"/>
                      <a:pt x="44" y="1"/>
                      <a:pt x="44" y="3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21"/>
                      <a:pt x="40" y="21"/>
                      <a:pt x="38" y="2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0"/>
                      <a:pt x="21" y="10"/>
                      <a:pt x="20" y="1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3"/>
                      <a:pt x="11" y="25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40"/>
                      <a:pt x="21" y="41"/>
                      <a:pt x="19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" y="45"/>
                      <a:pt x="0" y="46"/>
                      <a:pt x="0" y="4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1" y="63"/>
                      <a:pt x="3" y="6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8"/>
                      <a:pt x="20" y="69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0" y="84"/>
                      <a:pt x="10" y="86"/>
                      <a:pt x="11" y="88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1" y="97"/>
                      <a:pt x="23" y="98"/>
                      <a:pt x="25" y="97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40" y="87"/>
                      <a:pt x="41" y="87"/>
                      <a:pt x="41" y="89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6"/>
                      <a:pt x="46" y="108"/>
                      <a:pt x="48" y="108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62" y="108"/>
                      <a:pt x="63" y="106"/>
                      <a:pt x="64" y="10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7" y="87"/>
                      <a:pt x="68" y="87"/>
                      <a:pt x="69" y="88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4" y="98"/>
                      <a:pt x="86" y="97"/>
                      <a:pt x="87" y="96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6"/>
                      <a:pt x="98" y="84"/>
                      <a:pt x="97" y="83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7" y="68"/>
                      <a:pt x="87" y="67"/>
                      <a:pt x="89" y="67"/>
                    </a:cubicBezTo>
                    <a:cubicBezTo>
                      <a:pt x="105" y="64"/>
                      <a:pt x="105" y="64"/>
                      <a:pt x="105" y="64"/>
                    </a:cubicBezTo>
                    <a:cubicBezTo>
                      <a:pt x="106" y="63"/>
                      <a:pt x="108" y="62"/>
                      <a:pt x="108" y="60"/>
                    </a:cubicBezTo>
                    <a:cubicBezTo>
                      <a:pt x="108" y="48"/>
                      <a:pt x="108" y="48"/>
                      <a:pt x="108" y="48"/>
                    </a:cubicBezTo>
                    <a:cubicBezTo>
                      <a:pt x="108" y="46"/>
                      <a:pt x="106" y="45"/>
                      <a:pt x="105" y="44"/>
                    </a:cubicBezTo>
                    <a:close/>
                    <a:moveTo>
                      <a:pt x="54" y="71"/>
                    </a:moveTo>
                    <a:cubicBezTo>
                      <a:pt x="45" y="71"/>
                      <a:pt x="37" y="63"/>
                      <a:pt x="37" y="54"/>
                    </a:cubicBezTo>
                    <a:cubicBezTo>
                      <a:pt x="37" y="45"/>
                      <a:pt x="45" y="37"/>
                      <a:pt x="54" y="37"/>
                    </a:cubicBezTo>
                    <a:cubicBezTo>
                      <a:pt x="63" y="37"/>
                      <a:pt x="71" y="45"/>
                      <a:pt x="71" y="54"/>
                    </a:cubicBezTo>
                    <a:cubicBezTo>
                      <a:pt x="71" y="63"/>
                      <a:pt x="63" y="71"/>
                      <a:pt x="54" y="71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  <p:sp>
            <p:nvSpPr>
              <p:cNvPr id="51" name="Freeform 413"/>
              <p:cNvSpPr>
                <a:spLocks noEditPoints="1"/>
              </p:cNvSpPr>
              <p:nvPr/>
            </p:nvSpPr>
            <p:spPr bwMode="auto">
              <a:xfrm>
                <a:off x="3663399" y="2594831"/>
                <a:ext cx="207553" cy="195479"/>
              </a:xfrm>
              <a:custGeom>
                <a:avLst/>
                <a:gdLst>
                  <a:gd name="T0" fmla="*/ 210 w 216"/>
                  <a:gd name="T1" fmla="*/ 89 h 216"/>
                  <a:gd name="T2" fmla="*/ 178 w 216"/>
                  <a:gd name="T3" fmla="*/ 83 h 216"/>
                  <a:gd name="T4" fmla="*/ 176 w 216"/>
                  <a:gd name="T5" fmla="*/ 77 h 216"/>
                  <a:gd name="T6" fmla="*/ 194 w 216"/>
                  <a:gd name="T7" fmla="*/ 49 h 216"/>
                  <a:gd name="T8" fmla="*/ 193 w 216"/>
                  <a:gd name="T9" fmla="*/ 41 h 216"/>
                  <a:gd name="T10" fmla="*/ 175 w 216"/>
                  <a:gd name="T11" fmla="*/ 23 h 216"/>
                  <a:gd name="T12" fmla="*/ 167 w 216"/>
                  <a:gd name="T13" fmla="*/ 22 h 216"/>
                  <a:gd name="T14" fmla="*/ 139 w 216"/>
                  <a:gd name="T15" fmla="*/ 40 h 216"/>
                  <a:gd name="T16" fmla="*/ 133 w 216"/>
                  <a:gd name="T17" fmla="*/ 38 h 216"/>
                  <a:gd name="T18" fmla="*/ 127 w 216"/>
                  <a:gd name="T19" fmla="*/ 6 h 216"/>
                  <a:gd name="T20" fmla="*/ 121 w 216"/>
                  <a:gd name="T21" fmla="*/ 0 h 216"/>
                  <a:gd name="T22" fmla="*/ 95 w 216"/>
                  <a:gd name="T23" fmla="*/ 0 h 216"/>
                  <a:gd name="T24" fmla="*/ 89 w 216"/>
                  <a:gd name="T25" fmla="*/ 6 h 216"/>
                  <a:gd name="T26" fmla="*/ 83 w 216"/>
                  <a:gd name="T27" fmla="*/ 38 h 216"/>
                  <a:gd name="T28" fmla="*/ 77 w 216"/>
                  <a:gd name="T29" fmla="*/ 40 h 216"/>
                  <a:gd name="T30" fmla="*/ 49 w 216"/>
                  <a:gd name="T31" fmla="*/ 22 h 216"/>
                  <a:gd name="T32" fmla="*/ 41 w 216"/>
                  <a:gd name="T33" fmla="*/ 23 h 216"/>
                  <a:gd name="T34" fmla="*/ 23 w 216"/>
                  <a:gd name="T35" fmla="*/ 41 h 216"/>
                  <a:gd name="T36" fmla="*/ 22 w 216"/>
                  <a:gd name="T37" fmla="*/ 49 h 216"/>
                  <a:gd name="T38" fmla="*/ 40 w 216"/>
                  <a:gd name="T39" fmla="*/ 77 h 216"/>
                  <a:gd name="T40" fmla="*/ 38 w 216"/>
                  <a:gd name="T41" fmla="*/ 83 h 216"/>
                  <a:gd name="T42" fmla="*/ 6 w 216"/>
                  <a:gd name="T43" fmla="*/ 89 h 216"/>
                  <a:gd name="T44" fmla="*/ 0 w 216"/>
                  <a:gd name="T45" fmla="*/ 95 h 216"/>
                  <a:gd name="T46" fmla="*/ 0 w 216"/>
                  <a:gd name="T47" fmla="*/ 121 h 216"/>
                  <a:gd name="T48" fmla="*/ 6 w 216"/>
                  <a:gd name="T49" fmla="*/ 127 h 216"/>
                  <a:gd name="T50" fmla="*/ 38 w 216"/>
                  <a:gd name="T51" fmla="*/ 133 h 216"/>
                  <a:gd name="T52" fmla="*/ 40 w 216"/>
                  <a:gd name="T53" fmla="*/ 139 h 216"/>
                  <a:gd name="T54" fmla="*/ 22 w 216"/>
                  <a:gd name="T55" fmla="*/ 167 h 216"/>
                  <a:gd name="T56" fmla="*/ 23 w 216"/>
                  <a:gd name="T57" fmla="*/ 175 h 216"/>
                  <a:gd name="T58" fmla="*/ 41 w 216"/>
                  <a:gd name="T59" fmla="*/ 193 h 216"/>
                  <a:gd name="T60" fmla="*/ 49 w 216"/>
                  <a:gd name="T61" fmla="*/ 194 h 216"/>
                  <a:gd name="T62" fmla="*/ 77 w 216"/>
                  <a:gd name="T63" fmla="*/ 176 h 216"/>
                  <a:gd name="T64" fmla="*/ 83 w 216"/>
                  <a:gd name="T65" fmla="*/ 178 h 216"/>
                  <a:gd name="T66" fmla="*/ 89 w 216"/>
                  <a:gd name="T67" fmla="*/ 210 h 216"/>
                  <a:gd name="T68" fmla="*/ 95 w 216"/>
                  <a:gd name="T69" fmla="*/ 216 h 216"/>
                  <a:gd name="T70" fmla="*/ 121 w 216"/>
                  <a:gd name="T71" fmla="*/ 216 h 216"/>
                  <a:gd name="T72" fmla="*/ 127 w 216"/>
                  <a:gd name="T73" fmla="*/ 210 h 216"/>
                  <a:gd name="T74" fmla="*/ 133 w 216"/>
                  <a:gd name="T75" fmla="*/ 178 h 216"/>
                  <a:gd name="T76" fmla="*/ 139 w 216"/>
                  <a:gd name="T77" fmla="*/ 176 h 216"/>
                  <a:gd name="T78" fmla="*/ 167 w 216"/>
                  <a:gd name="T79" fmla="*/ 194 h 216"/>
                  <a:gd name="T80" fmla="*/ 175 w 216"/>
                  <a:gd name="T81" fmla="*/ 193 h 216"/>
                  <a:gd name="T82" fmla="*/ 193 w 216"/>
                  <a:gd name="T83" fmla="*/ 175 h 216"/>
                  <a:gd name="T84" fmla="*/ 194 w 216"/>
                  <a:gd name="T85" fmla="*/ 167 h 216"/>
                  <a:gd name="T86" fmla="*/ 176 w 216"/>
                  <a:gd name="T87" fmla="*/ 139 h 216"/>
                  <a:gd name="T88" fmla="*/ 178 w 216"/>
                  <a:gd name="T89" fmla="*/ 133 h 216"/>
                  <a:gd name="T90" fmla="*/ 210 w 216"/>
                  <a:gd name="T91" fmla="*/ 127 h 216"/>
                  <a:gd name="T92" fmla="*/ 216 w 216"/>
                  <a:gd name="T93" fmla="*/ 121 h 216"/>
                  <a:gd name="T94" fmla="*/ 216 w 216"/>
                  <a:gd name="T95" fmla="*/ 95 h 216"/>
                  <a:gd name="T96" fmla="*/ 210 w 216"/>
                  <a:gd name="T97" fmla="*/ 89 h 216"/>
                  <a:gd name="T98" fmla="*/ 108 w 216"/>
                  <a:gd name="T99" fmla="*/ 147 h 216"/>
                  <a:gd name="T100" fmla="*/ 69 w 216"/>
                  <a:gd name="T101" fmla="*/ 108 h 216"/>
                  <a:gd name="T102" fmla="*/ 108 w 216"/>
                  <a:gd name="T103" fmla="*/ 69 h 216"/>
                  <a:gd name="T104" fmla="*/ 147 w 216"/>
                  <a:gd name="T105" fmla="*/ 108 h 216"/>
                  <a:gd name="T106" fmla="*/ 108 w 216"/>
                  <a:gd name="T107" fmla="*/ 14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6" h="216">
                    <a:moveTo>
                      <a:pt x="210" y="89"/>
                    </a:moveTo>
                    <a:cubicBezTo>
                      <a:pt x="178" y="83"/>
                      <a:pt x="178" y="83"/>
                      <a:pt x="178" y="83"/>
                    </a:cubicBezTo>
                    <a:cubicBezTo>
                      <a:pt x="175" y="82"/>
                      <a:pt x="174" y="80"/>
                      <a:pt x="176" y="77"/>
                    </a:cubicBezTo>
                    <a:cubicBezTo>
                      <a:pt x="194" y="49"/>
                      <a:pt x="194" y="49"/>
                      <a:pt x="194" y="49"/>
                    </a:cubicBezTo>
                    <a:cubicBezTo>
                      <a:pt x="196" y="47"/>
                      <a:pt x="195" y="43"/>
                      <a:pt x="193" y="41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3" y="21"/>
                      <a:pt x="169" y="20"/>
                      <a:pt x="167" y="22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7" y="42"/>
                      <a:pt x="134" y="41"/>
                      <a:pt x="133" y="3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7" y="3"/>
                      <a:pt x="124" y="0"/>
                      <a:pt x="121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2" y="0"/>
                      <a:pt x="89" y="3"/>
                      <a:pt x="89" y="6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41"/>
                      <a:pt x="80" y="42"/>
                      <a:pt x="77" y="40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0"/>
                      <a:pt x="43" y="21"/>
                      <a:pt x="41" y="2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3"/>
                      <a:pt x="20" y="47"/>
                      <a:pt x="22" y="49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80"/>
                      <a:pt x="41" y="82"/>
                      <a:pt x="38" y="83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3" y="89"/>
                      <a:pt x="0" y="92"/>
                      <a:pt x="0" y="9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3" y="127"/>
                      <a:pt x="6" y="127"/>
                    </a:cubicBezTo>
                    <a:cubicBezTo>
                      <a:pt x="38" y="133"/>
                      <a:pt x="38" y="133"/>
                      <a:pt x="38" y="133"/>
                    </a:cubicBezTo>
                    <a:cubicBezTo>
                      <a:pt x="41" y="134"/>
                      <a:pt x="42" y="137"/>
                      <a:pt x="40" y="139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0" y="169"/>
                      <a:pt x="21" y="173"/>
                      <a:pt x="23" y="175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3" y="195"/>
                      <a:pt x="47" y="196"/>
                      <a:pt x="49" y="194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80" y="174"/>
                      <a:pt x="82" y="175"/>
                      <a:pt x="83" y="178"/>
                    </a:cubicBezTo>
                    <a:cubicBezTo>
                      <a:pt x="89" y="210"/>
                      <a:pt x="89" y="210"/>
                      <a:pt x="89" y="210"/>
                    </a:cubicBezTo>
                    <a:cubicBezTo>
                      <a:pt x="89" y="213"/>
                      <a:pt x="92" y="216"/>
                      <a:pt x="95" y="216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4" y="216"/>
                      <a:pt x="127" y="213"/>
                      <a:pt x="127" y="210"/>
                    </a:cubicBezTo>
                    <a:cubicBezTo>
                      <a:pt x="133" y="178"/>
                      <a:pt x="133" y="178"/>
                      <a:pt x="133" y="178"/>
                    </a:cubicBezTo>
                    <a:cubicBezTo>
                      <a:pt x="134" y="175"/>
                      <a:pt x="137" y="174"/>
                      <a:pt x="139" y="176"/>
                    </a:cubicBezTo>
                    <a:cubicBezTo>
                      <a:pt x="167" y="194"/>
                      <a:pt x="167" y="194"/>
                      <a:pt x="167" y="194"/>
                    </a:cubicBezTo>
                    <a:cubicBezTo>
                      <a:pt x="169" y="196"/>
                      <a:pt x="173" y="195"/>
                      <a:pt x="175" y="193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5" y="173"/>
                      <a:pt x="196" y="169"/>
                      <a:pt x="194" y="167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4" y="137"/>
                      <a:pt x="175" y="134"/>
                      <a:pt x="178" y="133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3" y="127"/>
                      <a:pt x="216" y="124"/>
                      <a:pt x="216" y="121"/>
                    </a:cubicBezTo>
                    <a:cubicBezTo>
                      <a:pt x="216" y="95"/>
                      <a:pt x="216" y="95"/>
                      <a:pt x="216" y="95"/>
                    </a:cubicBezTo>
                    <a:cubicBezTo>
                      <a:pt x="216" y="92"/>
                      <a:pt x="213" y="89"/>
                      <a:pt x="210" y="89"/>
                    </a:cubicBezTo>
                    <a:close/>
                    <a:moveTo>
                      <a:pt x="108" y="147"/>
                    </a:moveTo>
                    <a:cubicBezTo>
                      <a:pt x="86" y="147"/>
                      <a:pt x="69" y="130"/>
                      <a:pt x="69" y="108"/>
                    </a:cubicBezTo>
                    <a:cubicBezTo>
                      <a:pt x="69" y="87"/>
                      <a:pt x="86" y="69"/>
                      <a:pt x="108" y="69"/>
                    </a:cubicBezTo>
                    <a:cubicBezTo>
                      <a:pt x="130" y="69"/>
                      <a:pt x="147" y="87"/>
                      <a:pt x="147" y="108"/>
                    </a:cubicBezTo>
                    <a:cubicBezTo>
                      <a:pt x="147" y="130"/>
                      <a:pt x="130" y="147"/>
                      <a:pt x="108" y="147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</p:grpSp>
      </p:grpSp>
      <p:cxnSp>
        <p:nvCxnSpPr>
          <p:cNvPr id="164" name="直接连接符 163"/>
          <p:cNvCxnSpPr>
            <a:stCxn id="102" idx="0"/>
            <a:endCxn id="114" idx="4"/>
          </p:cNvCxnSpPr>
          <p:nvPr/>
        </p:nvCxnSpPr>
        <p:spPr>
          <a:xfrm>
            <a:off x="4977130" y="1895475"/>
            <a:ext cx="0" cy="140208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产品运营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FFB850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03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186593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4284" y="230556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5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904284" y="2713579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9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4904284" y="314391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1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295818" y="1677834"/>
            <a:ext cx="126188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网络营销方案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95817" y="2097911"/>
            <a:ext cx="126188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线下推广方案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5816" y="2505835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品牌维护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95815" y="2920174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利润结构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3" presetClass="entr" presetSubtype="28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5" grpId="0"/>
          <p:bldP spid="6" grpId="0"/>
          <p:bldP spid="7" grpId="0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3" presetClass="entr" presetSubtype="28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5" grpId="0"/>
          <p:bldP spid="6" grpId="0"/>
          <p:bldP spid="7" grpId="0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5545515" y="765023"/>
            <a:ext cx="1057037" cy="3831549"/>
            <a:chOff x="7391780" y="1019626"/>
            <a:chExt cx="1408957" cy="5109028"/>
          </a:xfrm>
        </p:grpSpPr>
        <p:sp>
          <p:nvSpPr>
            <p:cNvPr id="8" name="任意多边形 7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圆角矩形 25"/>
            <p:cNvSpPr/>
            <p:nvPr/>
          </p:nvSpPr>
          <p:spPr>
            <a:xfrm rot="16200000" flipH="1" flipV="1">
              <a:off x="7064611" y="1784256"/>
              <a:ext cx="2073927" cy="985997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圆角矩形 25"/>
            <p:cNvSpPr/>
            <p:nvPr/>
          </p:nvSpPr>
          <p:spPr>
            <a:xfrm rot="5400000" flipH="1">
              <a:off x="7061545" y="4402314"/>
              <a:ext cx="2080058" cy="985998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57573" y="2152469"/>
            <a:ext cx="3832935" cy="1056658"/>
            <a:chOff x="5541746" y="2869660"/>
            <a:chExt cx="5109028" cy="1408959"/>
          </a:xfrm>
        </p:grpSpPr>
        <p:sp>
          <p:nvSpPr>
            <p:cNvPr id="10" name="任意多边形 9"/>
            <p:cNvSpPr/>
            <p:nvPr/>
          </p:nvSpPr>
          <p:spPr>
            <a:xfrm rot="10800000">
              <a:off x="5541746" y="2869660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圆角矩形 25"/>
            <p:cNvSpPr/>
            <p:nvPr/>
          </p:nvSpPr>
          <p:spPr>
            <a:xfrm flipH="1">
              <a:off x="8399066" y="3076464"/>
              <a:ext cx="2017131" cy="985356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圆角矩形 25"/>
            <p:cNvSpPr/>
            <p:nvPr/>
          </p:nvSpPr>
          <p:spPr>
            <a:xfrm>
              <a:off x="5760895" y="3076464"/>
              <a:ext cx="2055241" cy="985354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5541746" y="2869662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63"/>
          <p:cNvSpPr txBox="1"/>
          <p:nvPr/>
        </p:nvSpPr>
        <p:spPr>
          <a:xfrm>
            <a:off x="4309696" y="1049438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QQ</a:t>
            </a:r>
            <a:r>
              <a: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空间</a:t>
            </a:r>
            <a:endParaRPr lang="zh-CN" altLang="en-US" sz="1400" dirty="0">
              <a:solidFill>
                <a:srgbClr val="FFB850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73"/>
          <p:cNvSpPr txBox="1"/>
          <p:nvPr/>
        </p:nvSpPr>
        <p:spPr>
          <a:xfrm>
            <a:off x="4285590" y="3371621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微博营销</a:t>
            </a:r>
            <a:endParaRPr lang="zh-CN" altLang="en-US" sz="1400" dirty="0">
              <a:solidFill>
                <a:srgbClr val="01ACBE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9" name="文本框 75"/>
          <p:cNvSpPr txBox="1"/>
          <p:nvPr/>
        </p:nvSpPr>
        <p:spPr>
          <a:xfrm>
            <a:off x="6679668" y="1054843"/>
            <a:ext cx="131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本地社区论坛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77"/>
          <p:cNvSpPr txBox="1"/>
          <p:nvPr/>
        </p:nvSpPr>
        <p:spPr>
          <a:xfrm>
            <a:off x="6745669" y="3363843"/>
            <a:ext cx="111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微信公众号</a:t>
            </a:r>
            <a:endParaRPr lang="zh-CN" altLang="en-US" sz="14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文本框 79"/>
          <p:cNvSpPr txBox="1"/>
          <p:nvPr/>
        </p:nvSpPr>
        <p:spPr>
          <a:xfrm>
            <a:off x="965028" y="1791614"/>
            <a:ext cx="2012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线上营销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4290237" y="1371468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243350" y="3664493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6798759" y="137853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6798759" y="365734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文本框 113"/>
          <p:cNvSpPr txBox="1"/>
          <p:nvPr/>
        </p:nvSpPr>
        <p:spPr>
          <a:xfrm>
            <a:off x="978329" y="2054732"/>
            <a:ext cx="1998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单击添加详细文字说明，或复制文本黏贴自此右键只保留文字单击添加详细文字说明，或复制文本黏贴自此右键只保留文字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3988372" y="328726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营销手段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670685" y="2499562"/>
            <a:ext cx="394011" cy="339433"/>
            <a:chOff x="3320568" y="5902574"/>
            <a:chExt cx="394011" cy="339433"/>
          </a:xfrm>
          <a:solidFill>
            <a:schemeClr val="bg1"/>
          </a:solidFill>
        </p:grpSpPr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3320568" y="5953787"/>
              <a:ext cx="361871" cy="288220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3" name="Freeform 15"/>
            <p:cNvSpPr>
              <a:spLocks noEditPoints="1"/>
            </p:cNvSpPr>
            <p:nvPr/>
          </p:nvSpPr>
          <p:spPr bwMode="auto">
            <a:xfrm>
              <a:off x="3401513" y="6082414"/>
              <a:ext cx="142844" cy="127436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581258" y="5902574"/>
              <a:ext cx="133321" cy="15006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584830" y="5954978"/>
              <a:ext cx="77373" cy="84560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66" name="Freeform 12"/>
          <p:cNvSpPr/>
          <p:nvPr/>
        </p:nvSpPr>
        <p:spPr bwMode="auto">
          <a:xfrm>
            <a:off x="5867901" y="1333959"/>
            <a:ext cx="443435" cy="440963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sp>
        <p:nvSpPr>
          <p:cNvPr id="67" name="Freeform 18"/>
          <p:cNvSpPr>
            <a:spLocks noEditPoints="1"/>
          </p:cNvSpPr>
          <p:nvPr/>
        </p:nvSpPr>
        <p:spPr bwMode="auto">
          <a:xfrm>
            <a:off x="7064137" y="2473060"/>
            <a:ext cx="410817" cy="379611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5882415" y="3700618"/>
            <a:ext cx="419009" cy="345387"/>
            <a:chOff x="5161140" y="7206311"/>
            <a:chExt cx="419009" cy="345387"/>
          </a:xfrm>
          <a:solidFill>
            <a:schemeClr val="bg1"/>
          </a:solidFill>
        </p:grpSpPr>
        <p:sp>
          <p:nvSpPr>
            <p:cNvPr id="69" name="Freeform 10"/>
            <p:cNvSpPr>
              <a:spLocks noEditPoints="1"/>
            </p:cNvSpPr>
            <p:nvPr/>
          </p:nvSpPr>
          <p:spPr bwMode="auto">
            <a:xfrm>
              <a:off x="5161140" y="7206311"/>
              <a:ext cx="297592" cy="271546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5327791" y="7321837"/>
              <a:ext cx="252358" cy="229861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82395" y="3938905"/>
            <a:ext cx="2352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介绍项目的营销方式，比如实体店、线上销售等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9" grpId="0"/>
      <p:bldP spid="51" grpId="0"/>
      <p:bldP spid="54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4009935" y="318790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知识产权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2700" y="1861185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商标、软著等项目知识产权类的证明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700697" y="2546204"/>
              <a:ext cx="265387" cy="232182"/>
              <a:chOff x="3078044" y="1484106"/>
              <a:chExt cx="832603" cy="81386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8" name="Freeform 355"/>
              <p:cNvSpPr/>
              <p:nvPr/>
            </p:nvSpPr>
            <p:spPr bwMode="auto">
              <a:xfrm>
                <a:off x="3418966" y="1484106"/>
                <a:ext cx="114783" cy="135360"/>
              </a:xfrm>
              <a:custGeom>
                <a:avLst/>
                <a:gdLst>
                  <a:gd name="T0" fmla="*/ 11 w 28"/>
                  <a:gd name="T1" fmla="*/ 32 h 33"/>
                  <a:gd name="T2" fmla="*/ 26 w 28"/>
                  <a:gd name="T3" fmla="*/ 19 h 33"/>
                  <a:gd name="T4" fmla="*/ 17 w 28"/>
                  <a:gd name="T5" fmla="*/ 1 h 33"/>
                  <a:gd name="T6" fmla="*/ 1 w 28"/>
                  <a:gd name="T7" fmla="*/ 14 h 33"/>
                  <a:gd name="T8" fmla="*/ 11 w 28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1" y="32"/>
                    </a:moveTo>
                    <a:cubicBezTo>
                      <a:pt x="18" y="33"/>
                      <a:pt x="24" y="27"/>
                      <a:pt x="26" y="19"/>
                    </a:cubicBezTo>
                    <a:cubicBezTo>
                      <a:pt x="28" y="10"/>
                      <a:pt x="24" y="2"/>
                      <a:pt x="17" y="1"/>
                    </a:cubicBezTo>
                    <a:cubicBezTo>
                      <a:pt x="10" y="0"/>
                      <a:pt x="3" y="6"/>
                      <a:pt x="1" y="14"/>
                    </a:cubicBezTo>
                    <a:cubicBezTo>
                      <a:pt x="0" y="22"/>
                      <a:pt x="4" y="30"/>
                      <a:pt x="11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356"/>
              <p:cNvSpPr/>
              <p:nvPr/>
            </p:nvSpPr>
            <p:spPr bwMode="auto">
              <a:xfrm>
                <a:off x="3172269" y="1604044"/>
                <a:ext cx="517378" cy="538009"/>
              </a:xfrm>
              <a:custGeom>
                <a:avLst/>
                <a:gdLst>
                  <a:gd name="T0" fmla="*/ 27 w 126"/>
                  <a:gd name="T1" fmla="*/ 32 h 131"/>
                  <a:gd name="T2" fmla="*/ 40 w 126"/>
                  <a:gd name="T3" fmla="*/ 22 h 131"/>
                  <a:gd name="T4" fmla="*/ 26 w 126"/>
                  <a:gd name="T5" fmla="*/ 62 h 131"/>
                  <a:gd name="T6" fmla="*/ 26 w 126"/>
                  <a:gd name="T7" fmla="*/ 62 h 131"/>
                  <a:gd name="T8" fmla="*/ 36 w 126"/>
                  <a:gd name="T9" fmla="*/ 66 h 131"/>
                  <a:gd name="T10" fmla="*/ 31 w 126"/>
                  <a:gd name="T11" fmla="*/ 91 h 131"/>
                  <a:gd name="T12" fmla="*/ 17 w 126"/>
                  <a:gd name="T13" fmla="*/ 123 h 131"/>
                  <a:gd name="T14" fmla="*/ 32 w 126"/>
                  <a:gd name="T15" fmla="*/ 131 h 131"/>
                  <a:gd name="T16" fmla="*/ 51 w 126"/>
                  <a:gd name="T17" fmla="*/ 88 h 131"/>
                  <a:gd name="T18" fmla="*/ 54 w 126"/>
                  <a:gd name="T19" fmla="*/ 74 h 131"/>
                  <a:gd name="T20" fmla="*/ 75 w 126"/>
                  <a:gd name="T21" fmla="*/ 75 h 131"/>
                  <a:gd name="T22" fmla="*/ 73 w 126"/>
                  <a:gd name="T23" fmla="*/ 79 h 131"/>
                  <a:gd name="T24" fmla="*/ 70 w 126"/>
                  <a:gd name="T25" fmla="*/ 96 h 131"/>
                  <a:gd name="T26" fmla="*/ 86 w 126"/>
                  <a:gd name="T27" fmla="*/ 100 h 131"/>
                  <a:gd name="T28" fmla="*/ 92 w 126"/>
                  <a:gd name="T29" fmla="*/ 80 h 131"/>
                  <a:gd name="T30" fmla="*/ 95 w 126"/>
                  <a:gd name="T31" fmla="*/ 69 h 131"/>
                  <a:gd name="T32" fmla="*/ 86 w 126"/>
                  <a:gd name="T33" fmla="*/ 57 h 131"/>
                  <a:gd name="T34" fmla="*/ 86 w 126"/>
                  <a:gd name="T35" fmla="*/ 57 h 131"/>
                  <a:gd name="T36" fmla="*/ 85 w 126"/>
                  <a:gd name="T37" fmla="*/ 57 h 131"/>
                  <a:gd name="T38" fmla="*/ 84 w 126"/>
                  <a:gd name="T39" fmla="*/ 57 h 131"/>
                  <a:gd name="T40" fmla="*/ 81 w 126"/>
                  <a:gd name="T41" fmla="*/ 56 h 131"/>
                  <a:gd name="T42" fmla="*/ 76 w 126"/>
                  <a:gd name="T43" fmla="*/ 56 h 131"/>
                  <a:gd name="T44" fmla="*/ 66 w 126"/>
                  <a:gd name="T45" fmla="*/ 55 h 131"/>
                  <a:gd name="T46" fmla="*/ 74 w 126"/>
                  <a:gd name="T47" fmla="*/ 27 h 131"/>
                  <a:gd name="T48" fmla="*/ 78 w 126"/>
                  <a:gd name="T49" fmla="*/ 33 h 131"/>
                  <a:gd name="T50" fmla="*/ 83 w 126"/>
                  <a:gd name="T51" fmla="*/ 39 h 131"/>
                  <a:gd name="T52" fmla="*/ 84 w 126"/>
                  <a:gd name="T53" fmla="*/ 40 h 131"/>
                  <a:gd name="T54" fmla="*/ 91 w 126"/>
                  <a:gd name="T55" fmla="*/ 45 h 131"/>
                  <a:gd name="T56" fmla="*/ 91 w 126"/>
                  <a:gd name="T57" fmla="*/ 45 h 131"/>
                  <a:gd name="T58" fmla="*/ 91 w 126"/>
                  <a:gd name="T59" fmla="*/ 45 h 131"/>
                  <a:gd name="T60" fmla="*/ 92 w 126"/>
                  <a:gd name="T61" fmla="*/ 45 h 131"/>
                  <a:gd name="T62" fmla="*/ 95 w 126"/>
                  <a:gd name="T63" fmla="*/ 45 h 131"/>
                  <a:gd name="T64" fmla="*/ 126 w 126"/>
                  <a:gd name="T65" fmla="*/ 45 h 131"/>
                  <a:gd name="T66" fmla="*/ 126 w 126"/>
                  <a:gd name="T67" fmla="*/ 28 h 131"/>
                  <a:gd name="T68" fmla="*/ 95 w 126"/>
                  <a:gd name="T69" fmla="*/ 29 h 131"/>
                  <a:gd name="T70" fmla="*/ 94 w 126"/>
                  <a:gd name="T71" fmla="*/ 29 h 131"/>
                  <a:gd name="T72" fmla="*/ 91 w 126"/>
                  <a:gd name="T73" fmla="*/ 24 h 131"/>
                  <a:gd name="T74" fmla="*/ 81 w 126"/>
                  <a:gd name="T75" fmla="*/ 12 h 131"/>
                  <a:gd name="T76" fmla="*/ 75 w 126"/>
                  <a:gd name="T77" fmla="*/ 9 h 131"/>
                  <a:gd name="T78" fmla="*/ 74 w 126"/>
                  <a:gd name="T79" fmla="*/ 8 h 131"/>
                  <a:gd name="T80" fmla="*/ 76 w 126"/>
                  <a:gd name="T81" fmla="*/ 14 h 131"/>
                  <a:gd name="T82" fmla="*/ 71 w 126"/>
                  <a:gd name="T83" fmla="*/ 16 h 131"/>
                  <a:gd name="T84" fmla="*/ 71 w 126"/>
                  <a:gd name="T85" fmla="*/ 21 h 131"/>
                  <a:gd name="T86" fmla="*/ 61 w 126"/>
                  <a:gd name="T87" fmla="*/ 37 h 131"/>
                  <a:gd name="T88" fmla="*/ 68 w 126"/>
                  <a:gd name="T89" fmla="*/ 12 h 131"/>
                  <a:gd name="T90" fmla="*/ 69 w 126"/>
                  <a:gd name="T91" fmla="*/ 11 h 131"/>
                  <a:gd name="T92" fmla="*/ 70 w 126"/>
                  <a:gd name="T93" fmla="*/ 6 h 131"/>
                  <a:gd name="T94" fmla="*/ 68 w 126"/>
                  <a:gd name="T95" fmla="*/ 5 h 131"/>
                  <a:gd name="T96" fmla="*/ 65 w 126"/>
                  <a:gd name="T97" fmla="*/ 10 h 131"/>
                  <a:gd name="T98" fmla="*/ 65 w 126"/>
                  <a:gd name="T99" fmla="*/ 11 h 131"/>
                  <a:gd name="T100" fmla="*/ 57 w 126"/>
                  <a:gd name="T101" fmla="*/ 35 h 131"/>
                  <a:gd name="T102" fmla="*/ 58 w 126"/>
                  <a:gd name="T103" fmla="*/ 17 h 131"/>
                  <a:gd name="T104" fmla="*/ 61 w 126"/>
                  <a:gd name="T105" fmla="*/ 12 h 131"/>
                  <a:gd name="T106" fmla="*/ 59 w 126"/>
                  <a:gd name="T107" fmla="*/ 8 h 131"/>
                  <a:gd name="T108" fmla="*/ 63 w 126"/>
                  <a:gd name="T109" fmla="*/ 4 h 131"/>
                  <a:gd name="T110" fmla="*/ 53 w 126"/>
                  <a:gd name="T111" fmla="*/ 1 h 131"/>
                  <a:gd name="T112" fmla="*/ 44 w 126"/>
                  <a:gd name="T113" fmla="*/ 1 h 131"/>
                  <a:gd name="T114" fmla="*/ 18 w 126"/>
                  <a:gd name="T115" fmla="*/ 19 h 131"/>
                  <a:gd name="T116" fmla="*/ 0 w 126"/>
                  <a:gd name="T117" fmla="*/ 49 h 131"/>
                  <a:gd name="T118" fmla="*/ 15 w 126"/>
                  <a:gd name="T119" fmla="*/ 57 h 131"/>
                  <a:gd name="T120" fmla="*/ 27 w 126"/>
                  <a:gd name="T121" fmla="*/ 3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31">
                    <a:moveTo>
                      <a:pt x="27" y="32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35" y="36"/>
                      <a:pt x="30" y="49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9" y="64"/>
                      <a:pt x="33" y="65"/>
                      <a:pt x="36" y="66"/>
                    </a:cubicBezTo>
                    <a:cubicBezTo>
                      <a:pt x="35" y="75"/>
                      <a:pt x="33" y="85"/>
                      <a:pt x="31" y="91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7" y="119"/>
                      <a:pt x="46" y="107"/>
                      <a:pt x="51" y="88"/>
                    </a:cubicBezTo>
                    <a:cubicBezTo>
                      <a:pt x="52" y="83"/>
                      <a:pt x="53" y="78"/>
                      <a:pt x="54" y="74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8" y="95"/>
                      <a:pt x="90" y="88"/>
                      <a:pt x="92" y="80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2" y="56"/>
                      <a:pt x="69" y="56"/>
                      <a:pt x="66" y="55"/>
                    </a:cubicBezTo>
                    <a:cubicBezTo>
                      <a:pt x="69" y="46"/>
                      <a:pt x="72" y="36"/>
                      <a:pt x="74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39"/>
                      <a:pt x="126" y="34"/>
                      <a:pt x="126" y="28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0"/>
                      <a:pt x="78" y="9"/>
                      <a:pt x="75" y="9"/>
                    </a:cubicBezTo>
                    <a:cubicBezTo>
                      <a:pt x="75" y="8"/>
                      <a:pt x="75" y="8"/>
                      <a:pt x="74" y="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56" y="2"/>
                      <a:pt x="53" y="1"/>
                    </a:cubicBezTo>
                    <a:cubicBezTo>
                      <a:pt x="48" y="0"/>
                      <a:pt x="47" y="0"/>
                      <a:pt x="44" y="1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7" y="34"/>
                      <a:pt x="6" y="39"/>
                      <a:pt x="0" y="49"/>
                    </a:cubicBezTo>
                    <a:cubicBezTo>
                      <a:pt x="5" y="52"/>
                      <a:pt x="10" y="55"/>
                      <a:pt x="15" y="57"/>
                    </a:cubicBezTo>
                    <a:cubicBezTo>
                      <a:pt x="19" y="49"/>
                      <a:pt x="27" y="35"/>
                      <a:pt x="27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3078044" y="1830214"/>
                <a:ext cx="183310" cy="167914"/>
              </a:xfrm>
              <a:custGeom>
                <a:avLst/>
                <a:gdLst>
                  <a:gd name="T0" fmla="*/ 5 w 45"/>
                  <a:gd name="T1" fmla="*/ 33 h 41"/>
                  <a:gd name="T2" fmla="*/ 7 w 45"/>
                  <a:gd name="T3" fmla="*/ 32 h 41"/>
                  <a:gd name="T4" fmla="*/ 7 w 45"/>
                  <a:gd name="T5" fmla="*/ 32 h 41"/>
                  <a:gd name="T6" fmla="*/ 29 w 45"/>
                  <a:gd name="T7" fmla="*/ 39 h 41"/>
                  <a:gd name="T8" fmla="*/ 29 w 45"/>
                  <a:gd name="T9" fmla="*/ 39 h 41"/>
                  <a:gd name="T10" fmla="*/ 30 w 45"/>
                  <a:gd name="T11" fmla="*/ 41 h 41"/>
                  <a:gd name="T12" fmla="*/ 32 w 45"/>
                  <a:gd name="T13" fmla="*/ 41 h 41"/>
                  <a:gd name="T14" fmla="*/ 33 w 45"/>
                  <a:gd name="T15" fmla="*/ 40 h 41"/>
                  <a:gd name="T16" fmla="*/ 33 w 45"/>
                  <a:gd name="T17" fmla="*/ 40 h 41"/>
                  <a:gd name="T18" fmla="*/ 38 w 45"/>
                  <a:gd name="T19" fmla="*/ 37 h 41"/>
                  <a:gd name="T20" fmla="*/ 44 w 45"/>
                  <a:gd name="T21" fmla="*/ 18 h 41"/>
                  <a:gd name="T22" fmla="*/ 41 w 45"/>
                  <a:gd name="T23" fmla="*/ 13 h 41"/>
                  <a:gd name="T24" fmla="*/ 36 w 45"/>
                  <a:gd name="T25" fmla="*/ 11 h 41"/>
                  <a:gd name="T26" fmla="*/ 36 w 45"/>
                  <a:gd name="T27" fmla="*/ 11 h 41"/>
                  <a:gd name="T28" fmla="*/ 32 w 45"/>
                  <a:gd name="T29" fmla="*/ 4 h 41"/>
                  <a:gd name="T30" fmla="*/ 25 w 45"/>
                  <a:gd name="T31" fmla="*/ 1 h 41"/>
                  <a:gd name="T32" fmla="*/ 17 w 45"/>
                  <a:gd name="T33" fmla="*/ 5 h 41"/>
                  <a:gd name="T34" fmla="*/ 17 w 45"/>
                  <a:gd name="T35" fmla="*/ 6 h 41"/>
                  <a:gd name="T36" fmla="*/ 12 w 45"/>
                  <a:gd name="T37" fmla="*/ 4 h 41"/>
                  <a:gd name="T38" fmla="*/ 7 w 45"/>
                  <a:gd name="T39" fmla="*/ 7 h 41"/>
                  <a:gd name="T40" fmla="*/ 1 w 45"/>
                  <a:gd name="T41" fmla="*/ 25 h 41"/>
                  <a:gd name="T42" fmla="*/ 3 w 45"/>
                  <a:gd name="T43" fmla="*/ 30 h 41"/>
                  <a:gd name="T44" fmla="*/ 3 w 45"/>
                  <a:gd name="T45" fmla="*/ 31 h 41"/>
                  <a:gd name="T46" fmla="*/ 3 w 45"/>
                  <a:gd name="T47" fmla="*/ 32 h 41"/>
                  <a:gd name="T48" fmla="*/ 5 w 45"/>
                  <a:gd name="T49" fmla="*/ 33 h 41"/>
                  <a:gd name="T50" fmla="*/ 20 w 45"/>
                  <a:gd name="T51" fmla="*/ 6 h 41"/>
                  <a:gd name="T52" fmla="*/ 24 w 45"/>
                  <a:gd name="T53" fmla="*/ 4 h 41"/>
                  <a:gd name="T54" fmla="*/ 31 w 45"/>
                  <a:gd name="T55" fmla="*/ 7 h 41"/>
                  <a:gd name="T56" fmla="*/ 33 w 45"/>
                  <a:gd name="T57" fmla="*/ 10 h 41"/>
                  <a:gd name="T58" fmla="*/ 33 w 45"/>
                  <a:gd name="T59" fmla="*/ 10 h 41"/>
                  <a:gd name="T60" fmla="*/ 20 w 45"/>
                  <a:gd name="T6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1">
                    <a:moveTo>
                      <a:pt x="5" y="33"/>
                    </a:moveTo>
                    <a:cubicBezTo>
                      <a:pt x="6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0"/>
                      <a:pt x="29" y="40"/>
                      <a:pt x="30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3" y="41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40"/>
                      <a:pt x="37" y="39"/>
                      <a:pt x="38" y="37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6"/>
                      <a:pt x="43" y="14"/>
                      <a:pt x="41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8"/>
                      <a:pt x="35" y="4"/>
                      <a:pt x="32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8" y="2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7" y="4"/>
                      <a:pt x="7" y="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1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3" y="32"/>
                      <a:pt x="3" y="32"/>
                    </a:cubicBezTo>
                    <a:lnTo>
                      <a:pt x="5" y="33"/>
                    </a:lnTo>
                    <a:close/>
                    <a:moveTo>
                      <a:pt x="20" y="6"/>
                    </a:moveTo>
                    <a:cubicBezTo>
                      <a:pt x="21" y="4"/>
                      <a:pt x="22" y="4"/>
                      <a:pt x="24" y="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3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358"/>
              <p:cNvSpPr/>
              <p:nvPr/>
            </p:nvSpPr>
            <p:spPr bwMode="auto">
              <a:xfrm>
                <a:off x="3090037" y="1797659"/>
                <a:ext cx="820610" cy="500314"/>
              </a:xfrm>
              <a:custGeom>
                <a:avLst/>
                <a:gdLst>
                  <a:gd name="T0" fmla="*/ 479 w 479"/>
                  <a:gd name="T1" fmla="*/ 0 h 292"/>
                  <a:gd name="T2" fmla="*/ 395 w 479"/>
                  <a:gd name="T3" fmla="*/ 33 h 292"/>
                  <a:gd name="T4" fmla="*/ 412 w 479"/>
                  <a:gd name="T5" fmla="*/ 45 h 292"/>
                  <a:gd name="T6" fmla="*/ 307 w 479"/>
                  <a:gd name="T7" fmla="*/ 158 h 292"/>
                  <a:gd name="T8" fmla="*/ 213 w 479"/>
                  <a:gd name="T9" fmla="*/ 148 h 292"/>
                  <a:gd name="T10" fmla="*/ 139 w 479"/>
                  <a:gd name="T11" fmla="*/ 225 h 292"/>
                  <a:gd name="T12" fmla="*/ 62 w 479"/>
                  <a:gd name="T13" fmla="*/ 187 h 292"/>
                  <a:gd name="T14" fmla="*/ 0 w 479"/>
                  <a:gd name="T15" fmla="*/ 266 h 292"/>
                  <a:gd name="T16" fmla="*/ 33 w 479"/>
                  <a:gd name="T17" fmla="*/ 292 h 292"/>
                  <a:gd name="T18" fmla="*/ 74 w 479"/>
                  <a:gd name="T19" fmla="*/ 242 h 292"/>
                  <a:gd name="T20" fmla="*/ 148 w 479"/>
                  <a:gd name="T21" fmla="*/ 278 h 292"/>
                  <a:gd name="T22" fmla="*/ 230 w 479"/>
                  <a:gd name="T23" fmla="*/ 194 h 292"/>
                  <a:gd name="T24" fmla="*/ 323 w 479"/>
                  <a:gd name="T25" fmla="*/ 204 h 292"/>
                  <a:gd name="T26" fmla="*/ 448 w 479"/>
                  <a:gd name="T27" fmla="*/ 72 h 292"/>
                  <a:gd name="T28" fmla="*/ 472 w 479"/>
                  <a:gd name="T29" fmla="*/ 88 h 292"/>
                  <a:gd name="T30" fmla="*/ 479 w 479"/>
                  <a:gd name="T3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9" h="292">
                    <a:moveTo>
                      <a:pt x="479" y="0"/>
                    </a:moveTo>
                    <a:lnTo>
                      <a:pt x="395" y="33"/>
                    </a:lnTo>
                    <a:lnTo>
                      <a:pt x="412" y="45"/>
                    </a:lnTo>
                    <a:lnTo>
                      <a:pt x="307" y="158"/>
                    </a:lnTo>
                    <a:lnTo>
                      <a:pt x="213" y="148"/>
                    </a:lnTo>
                    <a:lnTo>
                      <a:pt x="139" y="225"/>
                    </a:lnTo>
                    <a:lnTo>
                      <a:pt x="62" y="187"/>
                    </a:lnTo>
                    <a:lnTo>
                      <a:pt x="0" y="266"/>
                    </a:lnTo>
                    <a:lnTo>
                      <a:pt x="33" y="292"/>
                    </a:lnTo>
                    <a:lnTo>
                      <a:pt x="74" y="242"/>
                    </a:lnTo>
                    <a:lnTo>
                      <a:pt x="148" y="278"/>
                    </a:lnTo>
                    <a:lnTo>
                      <a:pt x="230" y="194"/>
                    </a:lnTo>
                    <a:lnTo>
                      <a:pt x="323" y="204"/>
                    </a:lnTo>
                    <a:lnTo>
                      <a:pt x="448" y="72"/>
                    </a:lnTo>
                    <a:lnTo>
                      <a:pt x="472" y="88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发展规划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C65885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04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062419" y="205294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453953" y="186484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062419" y="277303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53953" y="258493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融资计划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1" grpId="0" animBg="1"/>
          <p:bldP spid="51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1" grpId="0" animBg="1"/>
          <p:bldP spid="51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发展计划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融资计划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融资计划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28085" y="4366895"/>
            <a:ext cx="2520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有就写，没有就不要写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64841" y="693326"/>
            <a:ext cx="2066444" cy="2584604"/>
            <a:chOff x="3885937" y="2769115"/>
            <a:chExt cx="2754422" cy="3446339"/>
          </a:xfrm>
        </p:grpSpPr>
        <p:grpSp>
          <p:nvGrpSpPr>
            <p:cNvPr id="12" name="组合 11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16" name="圆角矩形 15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7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BDD1"/>
                  </a:gs>
                  <a:gs pos="100000">
                    <a:srgbClr val="0194A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194A3"/>
                    </a:gs>
                    <a:gs pos="100000">
                      <a:srgbClr val="01CFE5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14" name="文本框 32"/>
            <p:cNvSpPr txBox="1"/>
            <p:nvPr/>
          </p:nvSpPr>
          <p:spPr>
            <a:xfrm>
              <a:off x="4361623" y="3462893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聆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35086" y="643257"/>
            <a:ext cx="2066444" cy="2584604"/>
            <a:chOff x="5489223" y="1837839"/>
            <a:chExt cx="2754422" cy="3446339"/>
          </a:xfrm>
        </p:grpSpPr>
        <p:grpSp>
          <p:nvGrpSpPr>
            <p:cNvPr id="21" name="组合 20"/>
            <p:cNvGrpSpPr/>
            <p:nvPr/>
          </p:nvGrpSpPr>
          <p:grpSpPr>
            <a:xfrm>
              <a:off x="5489223" y="1837839"/>
              <a:ext cx="2754422" cy="3446339"/>
              <a:chOff x="3295850" y="1895995"/>
              <a:chExt cx="3725149" cy="4660916"/>
            </a:xfrm>
          </p:grpSpPr>
          <p:sp>
            <p:nvSpPr>
              <p:cNvPr id="25" name="圆角矩形 24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8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C8C8C"/>
                  </a:gs>
                  <a:gs pos="100000">
                    <a:srgbClr val="E3535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E35353"/>
                    </a:gs>
                    <a:gs pos="100000">
                      <a:srgbClr val="F1A9A9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23" name="文本框 35"/>
            <p:cNvSpPr txBox="1"/>
            <p:nvPr/>
          </p:nvSpPr>
          <p:spPr>
            <a:xfrm>
              <a:off x="5950920" y="25951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70489" y="1403967"/>
            <a:ext cx="2073589" cy="2584604"/>
            <a:chOff x="2285732" y="3716686"/>
            <a:chExt cx="2763946" cy="3446339"/>
          </a:xfrm>
        </p:grpSpPr>
        <p:grpSp>
          <p:nvGrpSpPr>
            <p:cNvPr id="3" name="组合 2"/>
            <p:cNvGrpSpPr/>
            <p:nvPr/>
          </p:nvGrpSpPr>
          <p:grpSpPr>
            <a:xfrm>
              <a:off x="2285732" y="3716686"/>
              <a:ext cx="2763946" cy="3446339"/>
              <a:chOff x="3295850" y="1908877"/>
              <a:chExt cx="3738030" cy="4660916"/>
            </a:xfrm>
          </p:grpSpPr>
          <p:sp>
            <p:nvSpPr>
              <p:cNvPr id="7" name="圆角矩形 6"/>
              <p:cNvSpPr/>
              <p:nvPr/>
            </p:nvSpPr>
            <p:spPr>
              <a:xfrm rot="2760000">
                <a:off x="3098889" y="2634801"/>
                <a:ext cx="4660916" cy="32090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 rot="2760000">
                <a:off x="3358628" y="2852802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9B09"/>
                    </a:gs>
                    <a:gs pos="100000">
                      <a:srgbClr val="FFDBA7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5" name="文本框 26"/>
            <p:cNvSpPr txBox="1"/>
            <p:nvPr/>
          </p:nvSpPr>
          <p:spPr>
            <a:xfrm>
              <a:off x="2728964" y="44792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49221" y="1403966"/>
            <a:ext cx="2066444" cy="2584604"/>
            <a:chOff x="7094696" y="911444"/>
            <a:chExt cx="2754422" cy="3446339"/>
          </a:xfrm>
        </p:grpSpPr>
        <p:grpSp>
          <p:nvGrpSpPr>
            <p:cNvPr id="30" name="组合 29"/>
            <p:cNvGrpSpPr/>
            <p:nvPr/>
          </p:nvGrpSpPr>
          <p:grpSpPr>
            <a:xfrm>
              <a:off x="7094696" y="911444"/>
              <a:ext cx="2754422" cy="3446339"/>
              <a:chOff x="3295850" y="1895995"/>
              <a:chExt cx="3725149" cy="4660916"/>
            </a:xfrm>
          </p:grpSpPr>
          <p:sp>
            <p:nvSpPr>
              <p:cNvPr id="34" name="圆角矩形 33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7468A"/>
                  </a:gs>
                  <a:gs pos="100000">
                    <a:srgbClr val="55336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100000">
                      <a:srgbClr val="8F54A6"/>
                    </a:gs>
                    <a:gs pos="0">
                      <a:srgbClr val="4A2C56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文本框 38"/>
            <p:cNvSpPr txBox="1"/>
            <p:nvPr/>
          </p:nvSpPr>
          <p:spPr>
            <a:xfrm>
              <a:off x="7559487" y="1620275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听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3422332" y="356151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汇报人：</a:t>
            </a:r>
            <a:r>
              <a:rPr lang="en-US" altLang="zh-CN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TUKUPPT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12130" y="386584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在此输入您的公司名称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50801" y="3674357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533754" y="3677810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4859847" y="743744"/>
            <a:ext cx="2507431" cy="440715"/>
            <a:chOff x="6977188" y="1902560"/>
            <a:chExt cx="4158578" cy="998361"/>
          </a:xfrm>
        </p:grpSpPr>
        <p:sp>
          <p:nvSpPr>
            <p:cNvPr id="67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8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23"/>
            <p:cNvSpPr txBox="1"/>
            <p:nvPr/>
          </p:nvSpPr>
          <p:spPr>
            <a:xfrm>
              <a:off x="8303215" y="1920141"/>
              <a:ext cx="2832551" cy="93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项目介绍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63999" y="712828"/>
            <a:ext cx="565458" cy="496091"/>
            <a:chOff x="3391804" y="931026"/>
            <a:chExt cx="565458" cy="496091"/>
          </a:xfrm>
        </p:grpSpPr>
        <p:grpSp>
          <p:nvGrpSpPr>
            <p:cNvPr id="71" name="组合 70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75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E87071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TextBox 174"/>
            <p:cNvSpPr txBox="1"/>
            <p:nvPr/>
          </p:nvSpPr>
          <p:spPr>
            <a:xfrm>
              <a:off x="3490405" y="978897"/>
              <a:ext cx="381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859847" y="1543404"/>
            <a:ext cx="2507431" cy="440715"/>
            <a:chOff x="6977188" y="1902560"/>
            <a:chExt cx="4158578" cy="998361"/>
          </a:xfrm>
        </p:grpSpPr>
        <p:sp>
          <p:nvSpPr>
            <p:cNvPr id="80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1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00AF92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2" name="文本框 23"/>
            <p:cNvSpPr txBox="1"/>
            <p:nvPr/>
          </p:nvSpPr>
          <p:spPr>
            <a:xfrm>
              <a:off x="8303215" y="1927291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商业模式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663999" y="1512488"/>
            <a:ext cx="565458" cy="496091"/>
            <a:chOff x="3391804" y="931026"/>
            <a:chExt cx="565458" cy="496091"/>
          </a:xfrm>
        </p:grpSpPr>
        <p:grpSp>
          <p:nvGrpSpPr>
            <p:cNvPr id="84" name="组合 83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86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AF92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5" name="TextBox 174"/>
            <p:cNvSpPr txBox="1"/>
            <p:nvPr/>
          </p:nvSpPr>
          <p:spPr>
            <a:xfrm>
              <a:off x="3474868" y="993703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2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859847" y="2349521"/>
            <a:ext cx="2507431" cy="440715"/>
            <a:chOff x="6977188" y="1902560"/>
            <a:chExt cx="4158578" cy="998361"/>
          </a:xfrm>
        </p:grpSpPr>
        <p:sp>
          <p:nvSpPr>
            <p:cNvPr id="89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0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1" name="文本框 23"/>
            <p:cNvSpPr txBox="1"/>
            <p:nvPr/>
          </p:nvSpPr>
          <p:spPr>
            <a:xfrm>
              <a:off x="8303215" y="1942346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产品运营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663999" y="2318605"/>
            <a:ext cx="565458" cy="496091"/>
            <a:chOff x="3391804" y="931026"/>
            <a:chExt cx="565458" cy="496091"/>
          </a:xfrm>
        </p:grpSpPr>
        <p:grpSp>
          <p:nvGrpSpPr>
            <p:cNvPr id="93" name="组合 92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95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B850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174"/>
            <p:cNvSpPr txBox="1"/>
            <p:nvPr/>
          </p:nvSpPr>
          <p:spPr>
            <a:xfrm>
              <a:off x="3472075" y="995861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3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859847" y="3165098"/>
            <a:ext cx="2507431" cy="440715"/>
            <a:chOff x="6977188" y="1902560"/>
            <a:chExt cx="4158578" cy="998361"/>
          </a:xfrm>
        </p:grpSpPr>
        <p:sp>
          <p:nvSpPr>
            <p:cNvPr id="98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9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C5588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00" name="文本框 23"/>
            <p:cNvSpPr txBox="1"/>
            <p:nvPr/>
          </p:nvSpPr>
          <p:spPr>
            <a:xfrm>
              <a:off x="8303215" y="1942346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发展规划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663999" y="3134182"/>
            <a:ext cx="565458" cy="496091"/>
            <a:chOff x="3391804" y="931026"/>
            <a:chExt cx="565458" cy="496091"/>
          </a:xfrm>
        </p:grpSpPr>
        <p:grpSp>
          <p:nvGrpSpPr>
            <p:cNvPr id="102" name="组合 101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104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55884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TextBox 174"/>
            <p:cNvSpPr txBox="1"/>
            <p:nvPr/>
          </p:nvSpPr>
          <p:spPr>
            <a:xfrm>
              <a:off x="3481240" y="987759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83" name="椭圆 182"/>
          <p:cNvSpPr/>
          <p:nvPr/>
        </p:nvSpPr>
        <p:spPr>
          <a:xfrm>
            <a:off x="1910281" y="3138153"/>
            <a:ext cx="152400" cy="15240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/>
          <p:cNvSpPr/>
          <p:nvPr/>
        </p:nvSpPr>
        <p:spPr>
          <a:xfrm>
            <a:off x="1035340" y="2706244"/>
            <a:ext cx="344929" cy="34165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/>
          <p:cNvSpPr/>
          <p:nvPr/>
        </p:nvSpPr>
        <p:spPr>
          <a:xfrm>
            <a:off x="2001592" y="3379933"/>
            <a:ext cx="361092" cy="36274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/>
          <p:cNvSpPr/>
          <p:nvPr/>
        </p:nvSpPr>
        <p:spPr>
          <a:xfrm>
            <a:off x="1212927" y="3229057"/>
            <a:ext cx="248992" cy="252335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/>
          <p:cNvSpPr/>
          <p:nvPr/>
        </p:nvSpPr>
        <p:spPr>
          <a:xfrm>
            <a:off x="3468039" y="2743327"/>
            <a:ext cx="388539" cy="394826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/>
          <p:cNvSpPr/>
          <p:nvPr/>
        </p:nvSpPr>
        <p:spPr>
          <a:xfrm>
            <a:off x="3116521" y="3169820"/>
            <a:ext cx="181799" cy="184531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椭圆 190"/>
          <p:cNvSpPr/>
          <p:nvPr/>
        </p:nvSpPr>
        <p:spPr>
          <a:xfrm>
            <a:off x="1499673" y="3038100"/>
            <a:ext cx="133085" cy="132371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椭圆 191"/>
          <p:cNvSpPr/>
          <p:nvPr/>
        </p:nvSpPr>
        <p:spPr>
          <a:xfrm>
            <a:off x="1566216" y="3280015"/>
            <a:ext cx="220690" cy="208796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/>
          <p:cNvSpPr/>
          <p:nvPr/>
        </p:nvSpPr>
        <p:spPr>
          <a:xfrm>
            <a:off x="3375012" y="3323455"/>
            <a:ext cx="312743" cy="31939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/>
          <p:cNvSpPr/>
          <p:nvPr/>
        </p:nvSpPr>
        <p:spPr>
          <a:xfrm>
            <a:off x="2495740" y="3237869"/>
            <a:ext cx="270710" cy="264087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/>
          <p:cNvSpPr/>
          <p:nvPr/>
        </p:nvSpPr>
        <p:spPr>
          <a:xfrm>
            <a:off x="2445312" y="3662880"/>
            <a:ext cx="207201" cy="205064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/>
          <p:cNvSpPr/>
          <p:nvPr/>
        </p:nvSpPr>
        <p:spPr>
          <a:xfrm>
            <a:off x="1627227" y="3598355"/>
            <a:ext cx="211111" cy="202476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2899506" y="3501905"/>
            <a:ext cx="248992" cy="252335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1615769" y="1422832"/>
            <a:ext cx="1656422" cy="1650332"/>
            <a:chOff x="3881858" y="5509627"/>
            <a:chExt cx="1016511" cy="1016511"/>
          </a:xfrm>
        </p:grpSpPr>
        <p:sp>
          <p:nvSpPr>
            <p:cNvPr id="179" name="椭圆 178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1" name="文本框 22"/>
            <p:cNvSpPr txBox="1"/>
            <p:nvPr/>
          </p:nvSpPr>
          <p:spPr>
            <a:xfrm>
              <a:off x="4079584" y="5865307"/>
              <a:ext cx="596725" cy="3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目录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9618E-7 2.84172E-6 L 0.04652 -0.17618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88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5414E-6 3.29836E-6 L 0.13366 -0.11509 " pathEditMode="relative" rAng="0" ptsTypes="AA">
                                      <p:cBhvr>
                                        <p:cTn id="53" dur="2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3" y="-57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60371E-7 -3.48658E-7 L 0.02517 -0.24344 " pathEditMode="relative" rAng="0" ptsTypes="AA">
                                      <p:cBhvr>
                                        <p:cTn id="55" dur="2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21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81861E-6 7.2817E-7 L 0.11959 -0.2079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1" y="-103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31054E-6 1.42857E-6 L -0.1347 -0.1228 " pathEditMode="relative" rAng="0" ptsTypes="AA">
                                      <p:cBhvr>
                                        <p:cTn id="59" dur="2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5" y="-61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7056E-6 -3.56063E-6 L -0.08505 -0.18512 " pathEditMode="relative" rAng="0" ptsTypes="AA">
                                      <p:cBhvr>
                                        <p:cTn id="61" dur="2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92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42284E-6 1.11385E-6 L 0.09443 -0.15458 " pathEditMode="relative" rAng="0" ptsTypes="AA">
                                      <p:cBhvr>
                                        <p:cTn id="63" dur="20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" y="-77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51015E-6 -1.65998E-6 L 0.08124 -0.21351 " pathEditMode="relative" rAng="0" ptsTypes="AA">
                                      <p:cBhvr>
                                        <p:cTn id="65" dur="20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67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08957E-6 -1.55816E-6 L -0.12029 -0.22801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3" y="-114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67645E-6 -4.73928E-6 L -0.02204 -0.2061 " pathEditMode="relative" rAng="0" ptsTypes="AA">
                                      <p:cBhvr>
                                        <p:cTn id="69" dur="2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1030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3428E-6 -2.87874E-6 L -0.01302 -0.28293 " pathEditMode="relative" rAng="0" ptsTypes="AA">
                                      <p:cBhvr>
                                        <p:cTn id="71" dur="20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1416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1557E-6 -3.91546E-6 L 0.07637 -0.27028 " pathEditMode="relative" rAng="0" ptsTypes="AA">
                                      <p:cBhvr>
                                        <p:cTn id="73" dur="20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51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8226E-6 6.88059E-7 L -0.06683 -0.2564 " pathEditMode="relative" rAng="0" ptsTypes="AA">
                                      <p:cBhvr>
                                        <p:cTn id="75" dur="2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" y="-1283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0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50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3" grpId="1" animBg="1"/>
      <p:bldP spid="183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88" grpId="0" animBg="1"/>
      <p:bldP spid="188" grpId="1" animBg="1"/>
      <p:bldP spid="188" grpId="2" animBg="1"/>
      <p:bldP spid="189" grpId="0" animBg="1"/>
      <p:bldP spid="189" grpId="1" animBg="1"/>
      <p:bldP spid="189" grpId="2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2" grpId="2" animBg="1"/>
      <p:bldP spid="193" grpId="0" animBg="1"/>
      <p:bldP spid="193" grpId="1" animBg="1"/>
      <p:bldP spid="193" grpId="2" animBg="1"/>
      <p:bldP spid="195" grpId="0" animBg="1"/>
      <p:bldP spid="195" grpId="1" animBg="1"/>
      <p:bldP spid="195" grpId="2" animBg="1"/>
      <p:bldP spid="196" grpId="0" animBg="1"/>
      <p:bldP spid="196" grpId="1" animBg="1"/>
      <p:bldP spid="196" grpId="2" animBg="1"/>
      <p:bldP spid="227" grpId="0" animBg="1"/>
      <p:bldP spid="227" grpId="1" animBg="1"/>
      <p:bldP spid="227" grpId="2" animBg="1"/>
      <p:bldP spid="63" grpId="0" animBg="1"/>
      <p:bldP spid="63" grpId="1" animBg="1"/>
      <p:bldP spid="6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3105" y="2423936"/>
            <a:ext cx="468272" cy="479596"/>
            <a:chOff x="3140117" y="2482369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140117" y="2482369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Freeform 21"/>
            <p:cNvSpPr>
              <a:spLocks noEditPoints="1"/>
            </p:cNvSpPr>
            <p:nvPr/>
          </p:nvSpPr>
          <p:spPr bwMode="auto">
            <a:xfrm>
              <a:off x="3240205" y="2603234"/>
              <a:ext cx="268096" cy="254816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315912" y="22649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项目介绍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01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2460705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2866018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3" name="椭圆 302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07" name="椭圆 306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椭圆 31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13" name="椭圆 31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298040" y="2664614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团队介绍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615" y="1047252"/>
            <a:ext cx="3723957" cy="245136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929" y="3182144"/>
            <a:ext cx="2180169" cy="145344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70" name="矩形 69"/>
          <p:cNvSpPr/>
          <p:nvPr/>
        </p:nvSpPr>
        <p:spPr>
          <a:xfrm>
            <a:off x="1204257" y="1638331"/>
            <a:ext cx="10007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zh-CN" altLang="en-US" sz="16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205400" y="2020809"/>
            <a:ext cx="286735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项目背景、项目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产品内容、做这个项目的初衷是什么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201935" y="3605436"/>
            <a:ext cx="464325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公司或者项目获得过什么荣誉。有的就可以罗列</a:t>
            </a:r>
            <a:endParaRPr lang="zh-CN" altLang="en-US" sz="1200" b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3895971" y="314859"/>
            <a:ext cx="1158240" cy="37592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项目介绍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wipe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"/>
          <p:cNvSpPr/>
          <p:nvPr/>
        </p:nvSpPr>
        <p:spPr>
          <a:xfrm>
            <a:off x="4379230" y="1810544"/>
            <a:ext cx="4766357" cy="2017893"/>
          </a:xfrm>
          <a:custGeom>
            <a:avLst/>
            <a:gdLst>
              <a:gd name="connsiteX0" fmla="*/ 238128 w 4486009"/>
              <a:gd name="connsiteY0" fmla="*/ 0 h 914400"/>
              <a:gd name="connsiteX1" fmla="*/ 1053311 w 4486009"/>
              <a:gd name="connsiteY1" fmla="*/ 0 h 914400"/>
              <a:gd name="connsiteX2" fmla="*/ 4247881 w 4486009"/>
              <a:gd name="connsiteY2" fmla="*/ 0 h 914400"/>
              <a:gd name="connsiteX3" fmla="*/ 4486009 w 4486009"/>
              <a:gd name="connsiteY3" fmla="*/ 457200 h 914400"/>
              <a:gd name="connsiteX4" fmla="*/ 4247881 w 4486009"/>
              <a:gd name="connsiteY4" fmla="*/ 914400 h 914400"/>
              <a:gd name="connsiteX5" fmla="*/ 1053311 w 4486009"/>
              <a:gd name="connsiteY5" fmla="*/ 914400 h 914400"/>
              <a:gd name="connsiteX6" fmla="*/ 238128 w 4486009"/>
              <a:gd name="connsiteY6" fmla="*/ 914400 h 914400"/>
              <a:gd name="connsiteX7" fmla="*/ 0 w 4486009"/>
              <a:gd name="connsiteY7" fmla="*/ 457200 h 914400"/>
              <a:gd name="connsiteX0-1" fmla="*/ 238128 w 4247881"/>
              <a:gd name="connsiteY0-2" fmla="*/ 0 h 914400"/>
              <a:gd name="connsiteX1-3" fmla="*/ 1053311 w 4247881"/>
              <a:gd name="connsiteY1-4" fmla="*/ 0 h 914400"/>
              <a:gd name="connsiteX2-5" fmla="*/ 4247881 w 4247881"/>
              <a:gd name="connsiteY2-6" fmla="*/ 0 h 914400"/>
              <a:gd name="connsiteX3-7" fmla="*/ 4247881 w 4247881"/>
              <a:gd name="connsiteY3-8" fmla="*/ 914400 h 914400"/>
              <a:gd name="connsiteX4-9" fmla="*/ 1053311 w 4247881"/>
              <a:gd name="connsiteY4-10" fmla="*/ 914400 h 914400"/>
              <a:gd name="connsiteX5-11" fmla="*/ 238128 w 4247881"/>
              <a:gd name="connsiteY5-12" fmla="*/ 914400 h 914400"/>
              <a:gd name="connsiteX6-13" fmla="*/ 0 w 4247881"/>
              <a:gd name="connsiteY6-14" fmla="*/ 457200 h 914400"/>
              <a:gd name="connsiteX7-15" fmla="*/ 238128 w 4247881"/>
              <a:gd name="connsiteY7-16" fmla="*/ 0 h 914400"/>
              <a:gd name="connsiteX0-17" fmla="*/ 0 w 4009753"/>
              <a:gd name="connsiteY0-18" fmla="*/ 0 h 914400"/>
              <a:gd name="connsiteX1-19" fmla="*/ 815183 w 4009753"/>
              <a:gd name="connsiteY1-20" fmla="*/ 0 h 914400"/>
              <a:gd name="connsiteX2-21" fmla="*/ 4009753 w 4009753"/>
              <a:gd name="connsiteY2-22" fmla="*/ 0 h 914400"/>
              <a:gd name="connsiteX3-23" fmla="*/ 4009753 w 4009753"/>
              <a:gd name="connsiteY3-24" fmla="*/ 914400 h 914400"/>
              <a:gd name="connsiteX4-25" fmla="*/ 815183 w 4009753"/>
              <a:gd name="connsiteY4-26" fmla="*/ 914400 h 914400"/>
              <a:gd name="connsiteX5-27" fmla="*/ 0 w 4009753"/>
              <a:gd name="connsiteY5-28" fmla="*/ 914400 h 914400"/>
              <a:gd name="connsiteX6-29" fmla="*/ 362905 w 4009753"/>
              <a:gd name="connsiteY6-30" fmla="*/ 457200 h 914400"/>
              <a:gd name="connsiteX7-31" fmla="*/ 0 w 4009753"/>
              <a:gd name="connsiteY7-32" fmla="*/ 0 h 914400"/>
              <a:gd name="connsiteX0-33" fmla="*/ 0 w 4009753"/>
              <a:gd name="connsiteY0-34" fmla="*/ 0 h 914400"/>
              <a:gd name="connsiteX1-35" fmla="*/ 815183 w 4009753"/>
              <a:gd name="connsiteY1-36" fmla="*/ 0 h 914400"/>
              <a:gd name="connsiteX2-37" fmla="*/ 4009753 w 4009753"/>
              <a:gd name="connsiteY2-38" fmla="*/ 0 h 914400"/>
              <a:gd name="connsiteX3-39" fmla="*/ 4009753 w 4009753"/>
              <a:gd name="connsiteY3-40" fmla="*/ 914400 h 914400"/>
              <a:gd name="connsiteX4-41" fmla="*/ 815183 w 4009753"/>
              <a:gd name="connsiteY4-42" fmla="*/ 914400 h 914400"/>
              <a:gd name="connsiteX5-43" fmla="*/ 0 w 4009753"/>
              <a:gd name="connsiteY5-44" fmla="*/ 914400 h 914400"/>
              <a:gd name="connsiteX6-45" fmla="*/ 446125 w 4009753"/>
              <a:gd name="connsiteY6-46" fmla="*/ 462136 h 914400"/>
              <a:gd name="connsiteX7-47" fmla="*/ 0 w 4009753"/>
              <a:gd name="connsiteY7-48" fmla="*/ 0 h 914400"/>
              <a:gd name="connsiteX0-49" fmla="*/ 0 w 4009753"/>
              <a:gd name="connsiteY0-50" fmla="*/ 0 h 914400"/>
              <a:gd name="connsiteX1-51" fmla="*/ 815183 w 4009753"/>
              <a:gd name="connsiteY1-52" fmla="*/ 0 h 914400"/>
              <a:gd name="connsiteX2-53" fmla="*/ 4009753 w 4009753"/>
              <a:gd name="connsiteY2-54" fmla="*/ 0 h 914400"/>
              <a:gd name="connsiteX3-55" fmla="*/ 4009753 w 4009753"/>
              <a:gd name="connsiteY3-56" fmla="*/ 914400 h 914400"/>
              <a:gd name="connsiteX4-57" fmla="*/ 815183 w 4009753"/>
              <a:gd name="connsiteY4-58" fmla="*/ 914400 h 914400"/>
              <a:gd name="connsiteX5-59" fmla="*/ 0 w 4009753"/>
              <a:gd name="connsiteY5-60" fmla="*/ 914400 h 914400"/>
              <a:gd name="connsiteX6-61" fmla="*/ 402602 w 4009753"/>
              <a:gd name="connsiteY6-62" fmla="*/ 462136 h 914400"/>
              <a:gd name="connsiteX7-63" fmla="*/ 0 w 4009753"/>
              <a:gd name="connsiteY7-64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009753" h="914400">
                <a:moveTo>
                  <a:pt x="0" y="0"/>
                </a:moveTo>
                <a:lnTo>
                  <a:pt x="815183" y="0"/>
                </a:lnTo>
                <a:lnTo>
                  <a:pt x="4009753" y="0"/>
                </a:lnTo>
                <a:lnTo>
                  <a:pt x="4009753" y="914400"/>
                </a:lnTo>
                <a:lnTo>
                  <a:pt x="815183" y="914400"/>
                </a:lnTo>
                <a:lnTo>
                  <a:pt x="0" y="914400"/>
                </a:lnTo>
                <a:lnTo>
                  <a:pt x="402602" y="4621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95811" y="1810544"/>
            <a:ext cx="2339594" cy="2017893"/>
            <a:chOff x="979199" y="1599428"/>
            <a:chExt cx="2532090" cy="2182838"/>
          </a:xfrm>
        </p:grpSpPr>
        <p:sp>
          <p:nvSpPr>
            <p:cNvPr id="4" name="六边形 3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00AF92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六边形 4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4938" y="1210734"/>
            <a:ext cx="1809205" cy="1559661"/>
            <a:chOff x="979199" y="1599428"/>
            <a:chExt cx="2532090" cy="2182838"/>
          </a:xfrm>
        </p:grpSpPr>
        <p:sp>
          <p:nvSpPr>
            <p:cNvPr id="7" name="六边形 6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E87071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4938" y="2889828"/>
            <a:ext cx="1809205" cy="1559661"/>
            <a:chOff x="979199" y="1599428"/>
            <a:chExt cx="2532090" cy="2182838"/>
          </a:xfrm>
        </p:grpSpPr>
        <p:sp>
          <p:nvSpPr>
            <p:cNvPr id="10" name="六边形 9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663A77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67807" y="1328395"/>
            <a:ext cx="156238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专业的团队</a:t>
            </a:r>
            <a:endParaRPr lang="zh-CN" altLang="en-US" kern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533" y="2080326"/>
            <a:ext cx="38079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运营这个项目都有哪些团队构成：比如谁谁负责技术开发、谁负责市场营销、谁负责财务等等，根据项目的团队构成来写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如有项目的比较知名的专家学者可以在下一页放他的履历照片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4006752" y="335210"/>
            <a:ext cx="1164425" cy="37703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团队介绍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2" grpId="0"/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>
            <a:stCxn id="6" idx="6"/>
            <a:endCxn id="7" idx="2"/>
          </p:cNvCxnSpPr>
          <p:nvPr/>
        </p:nvCxnSpPr>
        <p:spPr>
          <a:xfrm>
            <a:off x="596590" y="4206625"/>
            <a:ext cx="8028608" cy="0"/>
          </a:xfrm>
          <a:prstGeom prst="line">
            <a:avLst/>
          </a:prstGeom>
          <a:ln w="444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05594" y="4061127"/>
            <a:ext cx="290996" cy="290996"/>
          </a:xfrm>
          <a:prstGeom prst="ellipse">
            <a:avLst/>
          </a:prstGeom>
          <a:solidFill>
            <a:srgbClr val="E8707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625198" y="4061127"/>
            <a:ext cx="290996" cy="290996"/>
          </a:xfrm>
          <a:prstGeom prst="ellipse">
            <a:avLst/>
          </a:prstGeom>
          <a:solidFill>
            <a:srgbClr val="00AF92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457613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7567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55791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354880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158524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34873" y="2331190"/>
            <a:ext cx="1329590" cy="2037530"/>
            <a:chOff x="1714934" y="2859600"/>
            <a:chExt cx="1772478" cy="2716235"/>
          </a:xfrm>
        </p:grpSpPr>
        <p:sp>
          <p:nvSpPr>
            <p:cNvPr id="27" name="任意多边形 26"/>
            <p:cNvSpPr/>
            <p:nvPr/>
          </p:nvSpPr>
          <p:spPr>
            <a:xfrm>
              <a:off x="1777316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0AF9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2473066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44" name="同侧圆角矩形 43"/>
            <p:cNvSpPr/>
            <p:nvPr/>
          </p:nvSpPr>
          <p:spPr>
            <a:xfrm rot="5400000">
              <a:off x="1697417" y="3404124"/>
              <a:ext cx="601806" cy="44201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14934" y="3349278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832603" y="2966144"/>
              <a:ext cx="1640422" cy="1372590"/>
              <a:chOff x="-150090" y="2202772"/>
              <a:chExt cx="1640422" cy="1372590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-150090" y="2202772"/>
                <a:ext cx="1640422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销售额破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500W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23433" y="2467559"/>
                <a:ext cx="1220932" cy="1107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030047" y="1142263"/>
            <a:ext cx="1333505" cy="3218784"/>
            <a:chOff x="3441534" y="1274639"/>
            <a:chExt cx="1777698" cy="4290967"/>
          </a:xfrm>
        </p:grpSpPr>
        <p:sp>
          <p:nvSpPr>
            <p:cNvPr id="36" name="任意多边形 35"/>
            <p:cNvSpPr/>
            <p:nvPr/>
          </p:nvSpPr>
          <p:spPr>
            <a:xfrm>
              <a:off x="3509136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420019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112" name="同侧圆角矩形 111"/>
            <p:cNvSpPr/>
            <p:nvPr/>
          </p:nvSpPr>
          <p:spPr>
            <a:xfrm rot="5400000">
              <a:off x="3426626" y="1817332"/>
              <a:ext cx="601806" cy="436792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3441534" y="1759876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3488148" y="1371614"/>
              <a:ext cx="1731083" cy="1260807"/>
              <a:chOff x="-221146" y="2197643"/>
              <a:chExt cx="1731083" cy="1260807"/>
            </a:xfrm>
          </p:grpSpPr>
          <p:sp>
            <p:nvSpPr>
              <p:cNvPr id="115" name="文本框 114"/>
              <p:cNvSpPr txBox="1"/>
              <p:nvPr/>
            </p:nvSpPr>
            <p:spPr>
              <a:xfrm>
                <a:off x="-221146" y="2197643"/>
                <a:ext cx="1731083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与某公司达成合作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227539" y="2481942"/>
                <a:ext cx="1254174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332269" y="2331190"/>
            <a:ext cx="1346669" cy="2037530"/>
            <a:chOff x="5177526" y="2859600"/>
            <a:chExt cx="1795246" cy="2716235"/>
          </a:xfrm>
        </p:grpSpPr>
        <p:sp>
          <p:nvSpPr>
            <p:cNvPr id="28" name="任意多边形 27"/>
            <p:cNvSpPr/>
            <p:nvPr/>
          </p:nvSpPr>
          <p:spPr>
            <a:xfrm>
              <a:off x="5240953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5937439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5400000">
              <a:off x="5160532" y="3404647"/>
              <a:ext cx="601806" cy="440965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177526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03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5279536" y="2958087"/>
              <a:ext cx="1693236" cy="1287059"/>
              <a:chOff x="-165749" y="2194715"/>
              <a:chExt cx="1693236" cy="1287059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-165749" y="2194715"/>
                <a:ext cx="1693236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引进熊猫制度流程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18979" y="2505266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577627" y="1142263"/>
            <a:ext cx="1460958" cy="3218784"/>
            <a:chOff x="6837716" y="1274639"/>
            <a:chExt cx="1947605" cy="4290967"/>
          </a:xfrm>
        </p:grpSpPr>
        <p:sp>
          <p:nvSpPr>
            <p:cNvPr id="37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1B7CA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104" name="同侧圆角矩形 103"/>
            <p:cNvSpPr/>
            <p:nvPr/>
          </p:nvSpPr>
          <p:spPr>
            <a:xfrm rot="5400000">
              <a:off x="6874701" y="1811174"/>
              <a:ext cx="601806" cy="44910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04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6837716" y="1372770"/>
              <a:ext cx="1947605" cy="1263181"/>
              <a:chOff x="-325808" y="2198799"/>
              <a:chExt cx="1947605" cy="1263181"/>
            </a:xfrm>
          </p:grpSpPr>
          <p:sp>
            <p:nvSpPr>
              <p:cNvPr id="107" name="文本框 106"/>
              <p:cNvSpPr txBox="1"/>
              <p:nvPr/>
            </p:nvSpPr>
            <p:spPr>
              <a:xfrm>
                <a:off x="-325808" y="2198799"/>
                <a:ext cx="1947605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市场占有率达到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50%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931050" y="2331190"/>
            <a:ext cx="1329773" cy="2037530"/>
            <a:chOff x="8641963" y="2859600"/>
            <a:chExt cx="1772722" cy="2716235"/>
          </a:xfrm>
        </p:grpSpPr>
        <p:sp>
          <p:nvSpPr>
            <p:cNvPr id="29" name="任意多边形 28"/>
            <p:cNvSpPr/>
            <p:nvPr/>
          </p:nvSpPr>
          <p:spPr>
            <a:xfrm>
              <a:off x="8704589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C5588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 bwMode="auto">
            <a:xfrm>
              <a:off x="940033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77" name="同侧圆角矩形 76"/>
            <p:cNvSpPr/>
            <p:nvPr/>
          </p:nvSpPr>
          <p:spPr>
            <a:xfrm rot="5400000">
              <a:off x="8624569" y="3404247"/>
              <a:ext cx="601806" cy="441766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641963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05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8882105" y="2936878"/>
              <a:ext cx="1518422" cy="1270560"/>
              <a:chOff x="-27617" y="2173506"/>
              <a:chExt cx="1518422" cy="1270560"/>
            </a:xfrm>
          </p:grpSpPr>
          <p:sp>
            <p:nvSpPr>
              <p:cNvPr id="80" name="文本框 79"/>
              <p:cNvSpPr txBox="1"/>
              <p:nvPr/>
            </p:nvSpPr>
            <p:spPr>
              <a:xfrm>
                <a:off x="-27617" y="2173506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开出某新产品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236633" y="2467558"/>
                <a:ext cx="1254172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84" name="椭圆 83"/>
          <p:cNvSpPr/>
          <p:nvPr/>
        </p:nvSpPr>
        <p:spPr>
          <a:xfrm>
            <a:off x="76735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7238880" y="1142263"/>
            <a:ext cx="1328332" cy="3218784"/>
            <a:chOff x="6895765" y="1274639"/>
            <a:chExt cx="1770802" cy="4290967"/>
          </a:xfrm>
        </p:grpSpPr>
        <p:sp>
          <p:nvSpPr>
            <p:cNvPr id="86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F6AD4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88" name="同侧圆角矩形 103"/>
            <p:cNvSpPr/>
            <p:nvPr/>
          </p:nvSpPr>
          <p:spPr>
            <a:xfrm rot="5400000">
              <a:off x="6877410" y="1813884"/>
              <a:ext cx="601806" cy="44368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06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7150288" y="1371614"/>
              <a:ext cx="1491682" cy="1264337"/>
              <a:chOff x="-13236" y="2197643"/>
              <a:chExt cx="1491682" cy="1264337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-13236" y="2197643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某领导视察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93" name="矩形 3"/>
          <p:cNvSpPr>
            <a:spLocks noChangeArrowheads="1"/>
          </p:cNvSpPr>
          <p:nvPr/>
        </p:nvSpPr>
        <p:spPr bwMode="auto">
          <a:xfrm>
            <a:off x="3743237" y="332764"/>
            <a:ext cx="1668780" cy="37592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项目发展历程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67915" y="4554855"/>
            <a:ext cx="510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这一页可以写项目发展中重要的事件：比如什么成立、什么时候发展市场运作、什么时候营业额或者用户突破多少人等等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00">
        <p14:window dir="ver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6746" y="2616956"/>
              <a:ext cx="260989" cy="156630"/>
              <a:chOff x="3521606" y="3512003"/>
              <a:chExt cx="495859" cy="32032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83"/>
              <p:cNvSpPr>
                <a:spLocks noEditPoints="1"/>
              </p:cNvSpPr>
              <p:nvPr/>
            </p:nvSpPr>
            <p:spPr bwMode="auto">
              <a:xfrm>
                <a:off x="3547335" y="3530708"/>
                <a:ext cx="444401" cy="232642"/>
              </a:xfrm>
              <a:custGeom>
                <a:avLst/>
                <a:gdLst>
                  <a:gd name="T0" fmla="*/ 380 w 380"/>
                  <a:gd name="T1" fmla="*/ 199 h 199"/>
                  <a:gd name="T2" fmla="*/ 0 w 380"/>
                  <a:gd name="T3" fmla="*/ 199 h 199"/>
                  <a:gd name="T4" fmla="*/ 0 w 380"/>
                  <a:gd name="T5" fmla="*/ 0 h 199"/>
                  <a:gd name="T6" fmla="*/ 380 w 380"/>
                  <a:gd name="T7" fmla="*/ 0 h 199"/>
                  <a:gd name="T8" fmla="*/ 380 w 380"/>
                  <a:gd name="T9" fmla="*/ 199 h 199"/>
                  <a:gd name="T10" fmla="*/ 380 w 380"/>
                  <a:gd name="T11" fmla="*/ 199 h 199"/>
                  <a:gd name="T12" fmla="*/ 14 w 380"/>
                  <a:gd name="T13" fmla="*/ 187 h 199"/>
                  <a:gd name="T14" fmla="*/ 369 w 380"/>
                  <a:gd name="T15" fmla="*/ 187 h 199"/>
                  <a:gd name="T16" fmla="*/ 369 w 380"/>
                  <a:gd name="T17" fmla="*/ 12 h 199"/>
                  <a:gd name="T18" fmla="*/ 14 w 380"/>
                  <a:gd name="T19" fmla="*/ 12 h 199"/>
                  <a:gd name="T20" fmla="*/ 14 w 380"/>
                  <a:gd name="T21" fmla="*/ 187 h 199"/>
                  <a:gd name="T22" fmla="*/ 14 w 380"/>
                  <a:gd name="T23" fmla="*/ 18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0" h="199">
                    <a:moveTo>
                      <a:pt x="380" y="199"/>
                    </a:moveTo>
                    <a:lnTo>
                      <a:pt x="0" y="199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380" y="199"/>
                    </a:lnTo>
                    <a:lnTo>
                      <a:pt x="380" y="199"/>
                    </a:lnTo>
                    <a:close/>
                    <a:moveTo>
                      <a:pt x="14" y="187"/>
                    </a:moveTo>
                    <a:lnTo>
                      <a:pt x="369" y="187"/>
                    </a:lnTo>
                    <a:lnTo>
                      <a:pt x="369" y="12"/>
                    </a:lnTo>
                    <a:lnTo>
                      <a:pt x="14" y="12"/>
                    </a:lnTo>
                    <a:lnTo>
                      <a:pt x="14" y="187"/>
                    </a:lnTo>
                    <a:lnTo>
                      <a:pt x="14" y="187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Rectangle 84"/>
              <p:cNvSpPr>
                <a:spLocks noChangeArrowheads="1"/>
              </p:cNvSpPr>
              <p:nvPr/>
            </p:nvSpPr>
            <p:spPr bwMode="auto">
              <a:xfrm>
                <a:off x="3521606" y="3512003"/>
                <a:ext cx="495859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85"/>
              <p:cNvSpPr>
                <a:spLocks noEditPoints="1"/>
              </p:cNvSpPr>
              <p:nvPr/>
            </p:nvSpPr>
            <p:spPr bwMode="auto">
              <a:xfrm>
                <a:off x="3715740" y="3633585"/>
                <a:ext cx="254946" cy="198739"/>
              </a:xfrm>
              <a:custGeom>
                <a:avLst/>
                <a:gdLst>
                  <a:gd name="T0" fmla="*/ 91 w 92"/>
                  <a:gd name="T1" fmla="*/ 40 h 72"/>
                  <a:gd name="T2" fmla="*/ 91 w 92"/>
                  <a:gd name="T3" fmla="*/ 40 h 72"/>
                  <a:gd name="T4" fmla="*/ 91 w 92"/>
                  <a:gd name="T5" fmla="*/ 40 h 72"/>
                  <a:gd name="T6" fmla="*/ 91 w 92"/>
                  <a:gd name="T7" fmla="*/ 40 h 72"/>
                  <a:gd name="T8" fmla="*/ 90 w 92"/>
                  <a:gd name="T9" fmla="*/ 40 h 72"/>
                  <a:gd name="T10" fmla="*/ 89 w 92"/>
                  <a:gd name="T11" fmla="*/ 37 h 72"/>
                  <a:gd name="T12" fmla="*/ 75 w 92"/>
                  <a:gd name="T13" fmla="*/ 17 h 72"/>
                  <a:gd name="T14" fmla="*/ 71 w 92"/>
                  <a:gd name="T15" fmla="*/ 14 h 72"/>
                  <a:gd name="T16" fmla="*/ 65 w 92"/>
                  <a:gd name="T17" fmla="*/ 14 h 72"/>
                  <a:gd name="T18" fmla="*/ 65 w 92"/>
                  <a:gd name="T19" fmla="*/ 14 h 72"/>
                  <a:gd name="T20" fmla="*/ 70 w 92"/>
                  <a:gd name="T21" fmla="*/ 18 h 72"/>
                  <a:gd name="T22" fmla="*/ 64 w 92"/>
                  <a:gd name="T23" fmla="*/ 21 h 72"/>
                  <a:gd name="T24" fmla="*/ 67 w 92"/>
                  <a:gd name="T25" fmla="*/ 25 h 72"/>
                  <a:gd name="T26" fmla="*/ 57 w 92"/>
                  <a:gd name="T27" fmla="*/ 49 h 72"/>
                  <a:gd name="T28" fmla="*/ 57 w 92"/>
                  <a:gd name="T29" fmla="*/ 49 h 72"/>
                  <a:gd name="T30" fmla="*/ 57 w 92"/>
                  <a:gd name="T31" fmla="*/ 49 h 72"/>
                  <a:gd name="T32" fmla="*/ 57 w 92"/>
                  <a:gd name="T33" fmla="*/ 49 h 72"/>
                  <a:gd name="T34" fmla="*/ 57 w 92"/>
                  <a:gd name="T35" fmla="*/ 49 h 72"/>
                  <a:gd name="T36" fmla="*/ 46 w 92"/>
                  <a:gd name="T37" fmla="*/ 26 h 72"/>
                  <a:gd name="T38" fmla="*/ 48 w 92"/>
                  <a:gd name="T39" fmla="*/ 21 h 72"/>
                  <a:gd name="T40" fmla="*/ 43 w 92"/>
                  <a:gd name="T41" fmla="*/ 19 h 72"/>
                  <a:gd name="T42" fmla="*/ 47 w 92"/>
                  <a:gd name="T43" fmla="*/ 15 h 72"/>
                  <a:gd name="T44" fmla="*/ 47 w 92"/>
                  <a:gd name="T45" fmla="*/ 15 h 72"/>
                  <a:gd name="T46" fmla="*/ 42 w 92"/>
                  <a:gd name="T47" fmla="*/ 15 h 72"/>
                  <a:gd name="T48" fmla="*/ 29 w 92"/>
                  <a:gd name="T49" fmla="*/ 14 h 72"/>
                  <a:gd name="T50" fmla="*/ 26 w 92"/>
                  <a:gd name="T51" fmla="*/ 12 h 72"/>
                  <a:gd name="T52" fmla="*/ 8 w 92"/>
                  <a:gd name="T53" fmla="*/ 0 h 72"/>
                  <a:gd name="T54" fmla="*/ 0 w 92"/>
                  <a:gd name="T55" fmla="*/ 12 h 72"/>
                  <a:gd name="T56" fmla="*/ 19 w 92"/>
                  <a:gd name="T57" fmla="*/ 23 h 72"/>
                  <a:gd name="T58" fmla="*/ 38 w 92"/>
                  <a:gd name="T59" fmla="*/ 27 h 72"/>
                  <a:gd name="T60" fmla="*/ 38 w 92"/>
                  <a:gd name="T61" fmla="*/ 72 h 72"/>
                  <a:gd name="T62" fmla="*/ 38 w 92"/>
                  <a:gd name="T63" fmla="*/ 72 h 72"/>
                  <a:gd name="T64" fmla="*/ 78 w 92"/>
                  <a:gd name="T65" fmla="*/ 71 h 72"/>
                  <a:gd name="T66" fmla="*/ 78 w 92"/>
                  <a:gd name="T67" fmla="*/ 70 h 72"/>
                  <a:gd name="T68" fmla="*/ 78 w 92"/>
                  <a:gd name="T69" fmla="*/ 63 h 72"/>
                  <a:gd name="T70" fmla="*/ 82 w 92"/>
                  <a:gd name="T71" fmla="*/ 66 h 72"/>
                  <a:gd name="T72" fmla="*/ 91 w 92"/>
                  <a:gd name="T73" fmla="*/ 48 h 72"/>
                  <a:gd name="T74" fmla="*/ 91 w 92"/>
                  <a:gd name="T75" fmla="*/ 47 h 72"/>
                  <a:gd name="T76" fmla="*/ 91 w 92"/>
                  <a:gd name="T77" fmla="*/ 47 h 72"/>
                  <a:gd name="T78" fmla="*/ 91 w 92"/>
                  <a:gd name="T79" fmla="*/ 40 h 72"/>
                  <a:gd name="T80" fmla="*/ 77 w 92"/>
                  <a:gd name="T81" fmla="*/ 45 h 72"/>
                  <a:gd name="T82" fmla="*/ 77 w 92"/>
                  <a:gd name="T83" fmla="*/ 43 h 72"/>
                  <a:gd name="T84" fmla="*/ 77 w 92"/>
                  <a:gd name="T85" fmla="*/ 44 h 72"/>
                  <a:gd name="T86" fmla="*/ 77 w 92"/>
                  <a:gd name="T87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72">
                    <a:moveTo>
                      <a:pt x="91" y="40"/>
                    </a:move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2" y="14"/>
                      <a:pt x="71" y="14"/>
                    </a:cubicBezTo>
                    <a:cubicBezTo>
                      <a:pt x="69" y="14"/>
                      <a:pt x="67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5" y="15"/>
                      <a:pt x="44" y="15"/>
                      <a:pt x="42" y="15"/>
                    </a:cubicBezTo>
                    <a:cubicBezTo>
                      <a:pt x="42" y="15"/>
                      <a:pt x="30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2" y="8"/>
                      <a:pt x="0" y="1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42"/>
                      <a:pt x="38" y="57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52" y="72"/>
                      <a:pt x="65" y="71"/>
                      <a:pt x="78" y="71"/>
                    </a:cubicBezTo>
                    <a:cubicBezTo>
                      <a:pt x="78" y="71"/>
                      <a:pt x="78" y="71"/>
                      <a:pt x="78" y="70"/>
                    </a:cubicBezTo>
                    <a:cubicBezTo>
                      <a:pt x="78" y="68"/>
                      <a:pt x="78" y="66"/>
                      <a:pt x="78" y="63"/>
                    </a:cubicBezTo>
                    <a:cubicBezTo>
                      <a:pt x="79" y="64"/>
                      <a:pt x="81" y="65"/>
                      <a:pt x="82" y="66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4"/>
                      <a:pt x="92" y="54"/>
                      <a:pt x="91" y="40"/>
                    </a:cubicBezTo>
                    <a:close/>
                    <a:moveTo>
                      <a:pt x="77" y="45"/>
                    </a:moveTo>
                    <a:cubicBezTo>
                      <a:pt x="77" y="44"/>
                      <a:pt x="77" y="44"/>
                      <a:pt x="77" y="43"/>
                    </a:cubicBezTo>
                    <a:cubicBezTo>
                      <a:pt x="77" y="44"/>
                      <a:pt x="77" y="44"/>
                      <a:pt x="77" y="44"/>
                    </a:cubicBezTo>
                    <a:lnTo>
                      <a:pt x="77" y="45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Rectangle 86"/>
              <p:cNvSpPr>
                <a:spLocks noChangeArrowheads="1"/>
              </p:cNvSpPr>
              <p:nvPr/>
            </p:nvSpPr>
            <p:spPr bwMode="auto">
              <a:xfrm>
                <a:off x="3873619" y="3769195"/>
                <a:ext cx="1169" cy="116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87"/>
              <p:cNvSpPr/>
              <p:nvPr/>
            </p:nvSpPr>
            <p:spPr bwMode="auto">
              <a:xfrm>
                <a:off x="3861924" y="3672163"/>
                <a:ext cx="19882" cy="22212"/>
              </a:xfrm>
              <a:custGeom>
                <a:avLst/>
                <a:gdLst>
                  <a:gd name="T0" fmla="*/ 3 w 17"/>
                  <a:gd name="T1" fmla="*/ 0 h 19"/>
                  <a:gd name="T2" fmla="*/ 0 w 17"/>
                  <a:gd name="T3" fmla="*/ 12 h 19"/>
                  <a:gd name="T4" fmla="*/ 7 w 17"/>
                  <a:gd name="T5" fmla="*/ 19 h 19"/>
                  <a:gd name="T6" fmla="*/ 17 w 17"/>
                  <a:gd name="T7" fmla="*/ 12 h 19"/>
                  <a:gd name="T8" fmla="*/ 12 w 17"/>
                  <a:gd name="T9" fmla="*/ 0 h 19"/>
                  <a:gd name="T10" fmla="*/ 3 w 1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3" y="0"/>
                    </a:moveTo>
                    <a:lnTo>
                      <a:pt x="0" y="12"/>
                    </a:lnTo>
                    <a:lnTo>
                      <a:pt x="7" y="19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8"/>
              <p:cNvSpPr/>
              <p:nvPr/>
            </p:nvSpPr>
            <p:spPr bwMode="auto">
              <a:xfrm>
                <a:off x="3861924" y="3686192"/>
                <a:ext cx="22220" cy="91186"/>
              </a:xfrm>
              <a:custGeom>
                <a:avLst/>
                <a:gdLst>
                  <a:gd name="T0" fmla="*/ 3 w 19"/>
                  <a:gd name="T1" fmla="*/ 0 h 78"/>
                  <a:gd name="T2" fmla="*/ 0 w 19"/>
                  <a:gd name="T3" fmla="*/ 71 h 78"/>
                  <a:gd name="T4" fmla="*/ 10 w 19"/>
                  <a:gd name="T5" fmla="*/ 78 h 78"/>
                  <a:gd name="T6" fmla="*/ 19 w 19"/>
                  <a:gd name="T7" fmla="*/ 71 h 78"/>
                  <a:gd name="T8" fmla="*/ 15 w 19"/>
                  <a:gd name="T9" fmla="*/ 0 h 78"/>
                  <a:gd name="T10" fmla="*/ 3 w 19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78">
                    <a:moveTo>
                      <a:pt x="3" y="0"/>
                    </a:moveTo>
                    <a:lnTo>
                      <a:pt x="0" y="71"/>
                    </a:lnTo>
                    <a:lnTo>
                      <a:pt x="10" y="78"/>
                    </a:lnTo>
                    <a:lnTo>
                      <a:pt x="19" y="71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9"/>
              <p:cNvSpPr/>
              <p:nvPr/>
            </p:nvSpPr>
            <p:spPr bwMode="auto">
              <a:xfrm>
                <a:off x="3839704" y="3585653"/>
                <a:ext cx="70168" cy="80664"/>
              </a:xfrm>
              <a:custGeom>
                <a:avLst/>
                <a:gdLst>
                  <a:gd name="T0" fmla="*/ 2 w 25"/>
                  <a:gd name="T1" fmla="*/ 11 h 29"/>
                  <a:gd name="T2" fmla="*/ 8 w 25"/>
                  <a:gd name="T3" fmla="*/ 27 h 29"/>
                  <a:gd name="T4" fmla="*/ 23 w 25"/>
                  <a:gd name="T5" fmla="*/ 18 h 29"/>
                  <a:gd name="T6" fmla="*/ 17 w 25"/>
                  <a:gd name="T7" fmla="*/ 2 h 29"/>
                  <a:gd name="T8" fmla="*/ 2 w 25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" y="11"/>
                    </a:moveTo>
                    <a:cubicBezTo>
                      <a:pt x="0" y="18"/>
                      <a:pt x="3" y="25"/>
                      <a:pt x="8" y="27"/>
                    </a:cubicBezTo>
                    <a:cubicBezTo>
                      <a:pt x="14" y="29"/>
                      <a:pt x="20" y="25"/>
                      <a:pt x="23" y="18"/>
                    </a:cubicBezTo>
                    <a:cubicBezTo>
                      <a:pt x="25" y="11"/>
                      <a:pt x="22" y="4"/>
                      <a:pt x="17" y="2"/>
                    </a:cubicBezTo>
                    <a:cubicBezTo>
                      <a:pt x="11" y="0"/>
                      <a:pt x="5" y="4"/>
                      <a:pt x="2" y="11"/>
                    </a:cubicBez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Rectangle 96"/>
              <p:cNvSpPr>
                <a:spLocks noChangeArrowheads="1"/>
              </p:cNvSpPr>
              <p:nvPr/>
            </p:nvSpPr>
            <p:spPr bwMode="auto">
              <a:xfrm>
                <a:off x="3630368" y="3663980"/>
                <a:ext cx="32745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Rectangle 97"/>
              <p:cNvSpPr>
                <a:spLocks noChangeArrowheads="1"/>
              </p:cNvSpPr>
              <p:nvPr/>
            </p:nvSpPr>
            <p:spPr bwMode="auto">
              <a:xfrm>
                <a:off x="3588266" y="3644107"/>
                <a:ext cx="30406" cy="7482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Rectangle 98"/>
              <p:cNvSpPr>
                <a:spLocks noChangeArrowheads="1"/>
              </p:cNvSpPr>
              <p:nvPr/>
            </p:nvSpPr>
            <p:spPr bwMode="auto">
              <a:xfrm>
                <a:off x="3674807" y="3607866"/>
                <a:ext cx="30406" cy="11106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7" name="TextBox 186"/>
          <p:cNvSpPr txBox="1"/>
          <p:nvPr/>
        </p:nvSpPr>
        <p:spPr>
          <a:xfrm>
            <a:off x="5315912" y="7409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行业趋势分析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商业模式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00AF92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02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93670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1342018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175608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4284" y="219571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5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98040" y="114061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市场痛点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5818" y="156798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解决方案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6285" y="2052134"/>
            <a:ext cx="1082348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我们的优势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2" grpId="0"/>
          <p:bldP spid="3" grpId="0"/>
          <p:bldP spid="7" grpId="0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2" grpId="0"/>
          <p:bldP spid="3" grpId="0"/>
          <p:bldP spid="7" grpId="0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600994" y="3517212"/>
            <a:ext cx="1442593" cy="1013453"/>
            <a:chOff x="3575420" y="1867781"/>
            <a:chExt cx="1923123" cy="1351037"/>
          </a:xfrm>
        </p:grpSpPr>
        <p:sp>
          <p:nvSpPr>
            <p:cNvPr id="72" name="文本框 71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收入不断提高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620800" y="2172559"/>
              <a:ext cx="1832361" cy="104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81" name="矩形 3"/>
          <p:cNvSpPr>
            <a:spLocks noChangeArrowheads="1"/>
          </p:cNvSpPr>
          <p:nvPr/>
        </p:nvSpPr>
        <p:spPr bwMode="auto">
          <a:xfrm>
            <a:off x="3705159" y="324000"/>
            <a:ext cx="166878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行业趋势分析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4001055" y="3517212"/>
            <a:ext cx="1442593" cy="994217"/>
            <a:chOff x="3575420" y="1867781"/>
            <a:chExt cx="1923123" cy="1325393"/>
          </a:xfrm>
        </p:grpSpPr>
        <p:sp>
          <p:nvSpPr>
            <p:cNvPr id="136" name="文本框 135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未来发展趋势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6363255" y="3517212"/>
            <a:ext cx="1442593" cy="994217"/>
            <a:chOff x="3575420" y="1867781"/>
            <a:chExt cx="1923123" cy="1325393"/>
          </a:xfrm>
        </p:grpSpPr>
        <p:sp>
          <p:nvSpPr>
            <p:cNvPr id="153" name="文本框 152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政策不断扶持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27438" y="1139954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58" name="圆角矩形 6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FF9B09"/>
                </a:gs>
                <a:gs pos="0">
                  <a:srgbClr val="FFC671"/>
                </a:gs>
                <a:gs pos="100000">
                  <a:srgbClr val="FF9F11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7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4866" y="1151009"/>
            <a:ext cx="1469906" cy="2405164"/>
            <a:chOff x="1765301" y="2428721"/>
            <a:chExt cx="1959534" cy="3206329"/>
          </a:xfrm>
        </p:grpSpPr>
        <p:sp>
          <p:nvSpPr>
            <p:cNvPr id="61" name="任意多边形 25"/>
            <p:cNvSpPr/>
            <p:nvPr/>
          </p:nvSpPr>
          <p:spPr>
            <a:xfrm flipH="1" flipV="1">
              <a:off x="1765301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1927563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同侧圆角矩形 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同侧圆角矩形 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4269674" y="1139356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66" name="圆角矩形 2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01B5C8"/>
                </a:gs>
                <a:gs pos="22000">
                  <a:srgbClr val="01CFE5"/>
                </a:gs>
                <a:gs pos="100000">
                  <a:srgbClr val="019BAB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21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107102" y="1150411"/>
            <a:ext cx="1469906" cy="2405164"/>
            <a:chOff x="4066989" y="2428721"/>
            <a:chExt cx="1959534" cy="3206329"/>
          </a:xfrm>
        </p:grpSpPr>
        <p:sp>
          <p:nvSpPr>
            <p:cNvPr id="69" name="任意多边形 15"/>
            <p:cNvSpPr/>
            <p:nvPr/>
          </p:nvSpPr>
          <p:spPr>
            <a:xfrm flipH="1" flipV="1">
              <a:off x="4066989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4229251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4" name="同侧圆角矩形 1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同侧圆角矩形 1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6631406" y="1136670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7" name="圆角矩形 29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E35353"/>
                </a:gs>
                <a:gs pos="22000">
                  <a:srgbClr val="EA7E7E"/>
                </a:gs>
                <a:gs pos="100000">
                  <a:srgbClr val="E04040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3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68834" y="1147725"/>
            <a:ext cx="1469906" cy="2405164"/>
            <a:chOff x="6368678" y="2428721"/>
            <a:chExt cx="1959534" cy="3206329"/>
          </a:xfrm>
        </p:grpSpPr>
        <p:sp>
          <p:nvSpPr>
            <p:cNvPr id="83" name="任意多边形 23"/>
            <p:cNvSpPr/>
            <p:nvPr/>
          </p:nvSpPr>
          <p:spPr>
            <a:xfrm flipH="1" flipV="1">
              <a:off x="6368678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6530940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85" name="同侧圆角矩形 27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同侧圆角矩形 2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1950514" y="1602685"/>
            <a:ext cx="790321" cy="907754"/>
            <a:chOff x="2146098" y="3373753"/>
            <a:chExt cx="1053579" cy="1210128"/>
          </a:xfrm>
        </p:grpSpPr>
        <p:sp>
          <p:nvSpPr>
            <p:cNvPr id="88" name="文本框 87"/>
            <p:cNvSpPr txBox="1"/>
            <p:nvPr/>
          </p:nvSpPr>
          <p:spPr>
            <a:xfrm>
              <a:off x="2580115" y="3373753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146098" y="3712802"/>
              <a:ext cx="492358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465028" y="1570431"/>
            <a:ext cx="762455" cy="907456"/>
            <a:chOff x="4444798" y="3374150"/>
            <a:chExt cx="1016431" cy="1209731"/>
          </a:xfrm>
        </p:grpSpPr>
        <p:sp>
          <p:nvSpPr>
            <p:cNvPr id="91" name="文本框 90"/>
            <p:cNvSpPr txBox="1"/>
            <p:nvPr/>
          </p:nvSpPr>
          <p:spPr>
            <a:xfrm>
              <a:off x="4841667" y="3374150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4447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749992" y="1599401"/>
            <a:ext cx="861137" cy="907754"/>
            <a:chOff x="6743498" y="3373753"/>
            <a:chExt cx="1147985" cy="1210128"/>
          </a:xfrm>
        </p:grpSpPr>
        <p:sp>
          <p:nvSpPr>
            <p:cNvPr id="94" name="文本框 93"/>
            <p:cNvSpPr txBox="1"/>
            <p:nvPr/>
          </p:nvSpPr>
          <p:spPr>
            <a:xfrm>
              <a:off x="7193289" y="3373753"/>
              <a:ext cx="698194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7434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6" name="Group 4"/>
          <p:cNvGrpSpPr>
            <a:grpSpLocks noChangeAspect="1"/>
          </p:cNvGrpSpPr>
          <p:nvPr/>
        </p:nvGrpSpPr>
        <p:grpSpPr bwMode="auto">
          <a:xfrm>
            <a:off x="1931665" y="2729435"/>
            <a:ext cx="215487" cy="252525"/>
            <a:chOff x="1776" y="1776"/>
            <a:chExt cx="64" cy="75"/>
          </a:xfrm>
          <a:solidFill>
            <a:srgbClr val="FFB850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97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1" name="Group 13"/>
          <p:cNvGrpSpPr>
            <a:grpSpLocks noChangeAspect="1"/>
          </p:cNvGrpSpPr>
          <p:nvPr/>
        </p:nvGrpSpPr>
        <p:grpSpPr bwMode="auto">
          <a:xfrm>
            <a:off x="4409926" y="2704870"/>
            <a:ext cx="262780" cy="265882"/>
            <a:chOff x="2426" y="2781"/>
            <a:chExt cx="593" cy="600"/>
          </a:xfrm>
          <a:solidFill>
            <a:srgbClr val="01ACBE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2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728027" y="2725345"/>
            <a:ext cx="248406" cy="270317"/>
            <a:chOff x="4873620" y="1965325"/>
            <a:chExt cx="269882" cy="293688"/>
          </a:xfrm>
          <a:solidFill>
            <a:srgbClr val="E87071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5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54375" y="4565650"/>
            <a:ext cx="291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项目在行业里的发展情况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3"/>
          <p:cNvSpPr>
            <a:spLocks noChangeArrowheads="1"/>
          </p:cNvSpPr>
          <p:nvPr/>
        </p:nvSpPr>
        <p:spPr bwMode="auto">
          <a:xfrm>
            <a:off x="3959878" y="340955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市场痛点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054053" y="1564559"/>
            <a:ext cx="1317950" cy="1317472"/>
            <a:chOff x="1404976" y="2085735"/>
            <a:chExt cx="1756733" cy="1756732"/>
          </a:xfrm>
        </p:grpSpPr>
        <p:sp>
          <p:nvSpPr>
            <p:cNvPr id="61" name="圆角矩形 2"/>
            <p:cNvSpPr/>
            <p:nvPr/>
          </p:nvSpPr>
          <p:spPr>
            <a:xfrm>
              <a:off x="1404976" y="2085735"/>
              <a:ext cx="1756733" cy="1756732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2094995" y="2353045"/>
              <a:ext cx="322561" cy="275716"/>
              <a:chOff x="1179499" y="5126995"/>
              <a:chExt cx="695313" cy="59433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3" name="Freeform 131"/>
              <p:cNvSpPr/>
              <p:nvPr/>
            </p:nvSpPr>
            <p:spPr bwMode="auto">
              <a:xfrm>
                <a:off x="1179499" y="5632612"/>
                <a:ext cx="695313" cy="88718"/>
              </a:xfrm>
              <a:custGeom>
                <a:avLst/>
                <a:gdLst>
                  <a:gd name="T0" fmla="*/ 383 w 408"/>
                  <a:gd name="T1" fmla="*/ 0 h 52"/>
                  <a:gd name="T2" fmla="*/ 363 w 408"/>
                  <a:gd name="T3" fmla="*/ 0 h 52"/>
                  <a:gd name="T4" fmla="*/ 363 w 408"/>
                  <a:gd name="T5" fmla="*/ 17 h 52"/>
                  <a:gd name="T6" fmla="*/ 283 w 408"/>
                  <a:gd name="T7" fmla="*/ 17 h 52"/>
                  <a:gd name="T8" fmla="*/ 283 w 408"/>
                  <a:gd name="T9" fmla="*/ 0 h 52"/>
                  <a:gd name="T10" fmla="*/ 238 w 408"/>
                  <a:gd name="T11" fmla="*/ 0 h 52"/>
                  <a:gd name="T12" fmla="*/ 238 w 408"/>
                  <a:gd name="T13" fmla="*/ 14 h 52"/>
                  <a:gd name="T14" fmla="*/ 158 w 408"/>
                  <a:gd name="T15" fmla="*/ 14 h 52"/>
                  <a:gd name="T16" fmla="*/ 158 w 408"/>
                  <a:gd name="T17" fmla="*/ 0 h 52"/>
                  <a:gd name="T18" fmla="*/ 115 w 408"/>
                  <a:gd name="T19" fmla="*/ 0 h 52"/>
                  <a:gd name="T20" fmla="*/ 115 w 408"/>
                  <a:gd name="T21" fmla="*/ 15 h 52"/>
                  <a:gd name="T22" fmla="*/ 35 w 408"/>
                  <a:gd name="T23" fmla="*/ 15 h 52"/>
                  <a:gd name="T24" fmla="*/ 35 w 408"/>
                  <a:gd name="T25" fmla="*/ 0 h 52"/>
                  <a:gd name="T26" fmla="*/ 26 w 408"/>
                  <a:gd name="T27" fmla="*/ 0 h 52"/>
                  <a:gd name="T28" fmla="*/ 0 w 408"/>
                  <a:gd name="T29" fmla="*/ 26 h 52"/>
                  <a:gd name="T30" fmla="*/ 0 w 408"/>
                  <a:gd name="T31" fmla="*/ 27 h 52"/>
                  <a:gd name="T32" fmla="*/ 26 w 408"/>
                  <a:gd name="T33" fmla="*/ 52 h 52"/>
                  <a:gd name="T34" fmla="*/ 383 w 408"/>
                  <a:gd name="T35" fmla="*/ 52 h 52"/>
                  <a:gd name="T36" fmla="*/ 408 w 408"/>
                  <a:gd name="T37" fmla="*/ 27 h 52"/>
                  <a:gd name="T38" fmla="*/ 408 w 408"/>
                  <a:gd name="T39" fmla="*/ 26 h 52"/>
                  <a:gd name="T40" fmla="*/ 383 w 408"/>
                  <a:gd name="T4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8" h="52">
                    <a:moveTo>
                      <a:pt x="383" y="0"/>
                    </a:moveTo>
                    <a:cubicBezTo>
                      <a:pt x="363" y="0"/>
                      <a:pt x="363" y="0"/>
                      <a:pt x="363" y="0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283" y="17"/>
                      <a:pt x="283" y="17"/>
                      <a:pt x="283" y="17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238" y="14"/>
                      <a:pt x="238" y="14"/>
                      <a:pt x="238" y="14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41"/>
                      <a:pt x="12" y="52"/>
                      <a:pt x="26" y="52"/>
                    </a:cubicBezTo>
                    <a:cubicBezTo>
                      <a:pt x="383" y="52"/>
                      <a:pt x="383" y="52"/>
                      <a:pt x="383" y="52"/>
                    </a:cubicBezTo>
                    <a:cubicBezTo>
                      <a:pt x="397" y="52"/>
                      <a:pt x="408" y="41"/>
                      <a:pt x="408" y="27"/>
                    </a:cubicBezTo>
                    <a:cubicBezTo>
                      <a:pt x="408" y="26"/>
                      <a:pt x="408" y="26"/>
                      <a:pt x="408" y="26"/>
                    </a:cubicBezTo>
                    <a:cubicBezTo>
                      <a:pt x="408" y="12"/>
                      <a:pt x="397" y="0"/>
                      <a:pt x="383" y="0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132"/>
              <p:cNvSpPr>
                <a:spLocks noChangeArrowheads="1"/>
              </p:cNvSpPr>
              <p:nvPr/>
            </p:nvSpPr>
            <p:spPr bwMode="auto">
              <a:xfrm>
                <a:off x="1662036" y="5126995"/>
                <a:ext cx="136322" cy="5056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133"/>
              <p:cNvSpPr>
                <a:spLocks noChangeArrowheads="1"/>
              </p:cNvSpPr>
              <p:nvPr/>
            </p:nvSpPr>
            <p:spPr bwMode="auto">
              <a:xfrm>
                <a:off x="1449258" y="5274857"/>
                <a:ext cx="136322" cy="35775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134"/>
              <p:cNvSpPr>
                <a:spLocks noChangeArrowheads="1"/>
              </p:cNvSpPr>
              <p:nvPr/>
            </p:nvSpPr>
            <p:spPr bwMode="auto">
              <a:xfrm>
                <a:off x="1239366" y="5401081"/>
                <a:ext cx="136322" cy="2315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6705994" y="1564559"/>
            <a:ext cx="1317950" cy="1317473"/>
            <a:chOff x="8938609" y="2085735"/>
            <a:chExt cx="1756733" cy="1756733"/>
          </a:xfrm>
        </p:grpSpPr>
        <p:sp>
          <p:nvSpPr>
            <p:cNvPr id="68" name="圆角矩形 5"/>
            <p:cNvSpPr/>
            <p:nvPr/>
          </p:nvSpPr>
          <p:spPr>
            <a:xfrm>
              <a:off x="8938609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9566203" y="2281261"/>
              <a:ext cx="320183" cy="320183"/>
              <a:chOff x="6858828" y="3790714"/>
              <a:chExt cx="731377" cy="731377"/>
            </a:xfrm>
          </p:grpSpPr>
          <p:sp>
            <p:nvSpPr>
              <p:cNvPr id="70" name="Freeform 578"/>
              <p:cNvSpPr/>
              <p:nvPr/>
            </p:nvSpPr>
            <p:spPr bwMode="auto">
              <a:xfrm>
                <a:off x="7450277" y="4178041"/>
                <a:ext cx="97373" cy="194024"/>
              </a:xfrm>
              <a:custGeom>
                <a:avLst/>
                <a:gdLst>
                  <a:gd name="T0" fmla="*/ 0 w 57"/>
                  <a:gd name="T1" fmla="*/ 99 h 114"/>
                  <a:gd name="T2" fmla="*/ 22 w 57"/>
                  <a:gd name="T3" fmla="*/ 114 h 114"/>
                  <a:gd name="T4" fmla="*/ 57 w 57"/>
                  <a:gd name="T5" fmla="*/ 0 h 114"/>
                  <a:gd name="T6" fmla="*/ 31 w 57"/>
                  <a:gd name="T7" fmla="*/ 0 h 114"/>
                  <a:gd name="T8" fmla="*/ 0 w 57"/>
                  <a:gd name="T9" fmla="*/ 9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4">
                    <a:moveTo>
                      <a:pt x="0" y="99"/>
                    </a:moveTo>
                    <a:cubicBezTo>
                      <a:pt x="22" y="114"/>
                      <a:pt x="22" y="114"/>
                      <a:pt x="22" y="114"/>
                    </a:cubicBezTo>
                    <a:cubicBezTo>
                      <a:pt x="44" y="82"/>
                      <a:pt x="57" y="42"/>
                      <a:pt x="5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37"/>
                      <a:pt x="20" y="71"/>
                      <a:pt x="0" y="9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9"/>
              <p:cNvSpPr/>
              <p:nvPr/>
            </p:nvSpPr>
            <p:spPr bwMode="auto">
              <a:xfrm>
                <a:off x="7228844" y="3790714"/>
                <a:ext cx="361361" cy="362804"/>
              </a:xfrm>
              <a:custGeom>
                <a:avLst/>
                <a:gdLst>
                  <a:gd name="T0" fmla="*/ 187 w 212"/>
                  <a:gd name="T1" fmla="*/ 213 h 213"/>
                  <a:gd name="T2" fmla="*/ 212 w 212"/>
                  <a:gd name="T3" fmla="*/ 213 h 213"/>
                  <a:gd name="T4" fmla="*/ 0 w 212"/>
                  <a:gd name="T5" fmla="*/ 0 h 213"/>
                  <a:gd name="T6" fmla="*/ 0 w 212"/>
                  <a:gd name="T7" fmla="*/ 25 h 213"/>
                  <a:gd name="T8" fmla="*/ 0 w 212"/>
                  <a:gd name="T9" fmla="*/ 52 h 213"/>
                  <a:gd name="T10" fmla="*/ 0 w 212"/>
                  <a:gd name="T11" fmla="*/ 213 h 213"/>
                  <a:gd name="T12" fmla="*/ 160 w 212"/>
                  <a:gd name="T13" fmla="*/ 213 h 213"/>
                  <a:gd name="T14" fmla="*/ 187 w 212"/>
                  <a:gd name="T15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13">
                    <a:moveTo>
                      <a:pt x="187" y="213"/>
                    </a:moveTo>
                    <a:cubicBezTo>
                      <a:pt x="212" y="213"/>
                      <a:pt x="212" y="213"/>
                      <a:pt x="212" y="213"/>
                    </a:cubicBezTo>
                    <a:cubicBezTo>
                      <a:pt x="187" y="7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160" y="213"/>
                      <a:pt x="160" y="213"/>
                      <a:pt x="160" y="213"/>
                    </a:cubicBezTo>
                    <a:lnTo>
                      <a:pt x="187" y="213"/>
                    </a:ln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0"/>
              <p:cNvSpPr/>
              <p:nvPr/>
            </p:nvSpPr>
            <p:spPr bwMode="auto">
              <a:xfrm>
                <a:off x="6858828" y="3833269"/>
                <a:ext cx="605154" cy="688822"/>
              </a:xfrm>
              <a:custGeom>
                <a:avLst/>
                <a:gdLst>
                  <a:gd name="T0" fmla="*/ 202 w 355"/>
                  <a:gd name="T1" fmla="*/ 202 h 404"/>
                  <a:gd name="T2" fmla="*/ 202 w 355"/>
                  <a:gd name="T3" fmla="*/ 26 h 404"/>
                  <a:gd name="T4" fmla="*/ 202 w 355"/>
                  <a:gd name="T5" fmla="*/ 0 h 404"/>
                  <a:gd name="T6" fmla="*/ 0 w 355"/>
                  <a:gd name="T7" fmla="*/ 202 h 404"/>
                  <a:gd name="T8" fmla="*/ 202 w 355"/>
                  <a:gd name="T9" fmla="*/ 404 h 404"/>
                  <a:gd name="T10" fmla="*/ 355 w 355"/>
                  <a:gd name="T11" fmla="*/ 335 h 404"/>
                  <a:gd name="T12" fmla="*/ 335 w 355"/>
                  <a:gd name="T13" fmla="*/ 317 h 404"/>
                  <a:gd name="T14" fmla="*/ 202 w 355"/>
                  <a:gd name="T15" fmla="*/ 202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404">
                    <a:moveTo>
                      <a:pt x="202" y="202"/>
                    </a:move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91" y="0"/>
                      <a:pt x="0" y="90"/>
                      <a:pt x="0" y="202"/>
                    </a:cubicBezTo>
                    <a:cubicBezTo>
                      <a:pt x="0" y="314"/>
                      <a:pt x="91" y="404"/>
                      <a:pt x="202" y="404"/>
                    </a:cubicBezTo>
                    <a:cubicBezTo>
                      <a:pt x="263" y="404"/>
                      <a:pt x="318" y="377"/>
                      <a:pt x="355" y="335"/>
                    </a:cubicBezTo>
                    <a:cubicBezTo>
                      <a:pt x="335" y="317"/>
                      <a:pt x="335" y="317"/>
                      <a:pt x="335" y="317"/>
                    </a:cubicBezTo>
                    <a:lnTo>
                      <a:pt x="202" y="20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4822014" y="1564559"/>
            <a:ext cx="1317950" cy="1317473"/>
            <a:chOff x="6427398" y="2085735"/>
            <a:chExt cx="1756733" cy="1756733"/>
          </a:xfrm>
        </p:grpSpPr>
        <p:sp>
          <p:nvSpPr>
            <p:cNvPr id="82" name="圆角矩形 3"/>
            <p:cNvSpPr/>
            <p:nvPr/>
          </p:nvSpPr>
          <p:spPr>
            <a:xfrm>
              <a:off x="6427398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7080219" y="2236580"/>
              <a:ext cx="383708" cy="380875"/>
              <a:chOff x="8400062" y="4884922"/>
              <a:chExt cx="683773" cy="678724"/>
            </a:xfrm>
          </p:grpSpPr>
          <p:sp>
            <p:nvSpPr>
              <p:cNvPr id="84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379"/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380"/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381"/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385"/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2938033" y="1564559"/>
            <a:ext cx="1317950" cy="1317473"/>
            <a:chOff x="3916187" y="2085735"/>
            <a:chExt cx="1756733" cy="1756733"/>
          </a:xfrm>
        </p:grpSpPr>
        <p:sp>
          <p:nvSpPr>
            <p:cNvPr id="101" name="圆角矩形 4"/>
            <p:cNvSpPr/>
            <p:nvPr/>
          </p:nvSpPr>
          <p:spPr>
            <a:xfrm>
              <a:off x="3916187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4570068" y="2301792"/>
              <a:ext cx="374508" cy="360089"/>
              <a:chOff x="3620725" y="5138333"/>
              <a:chExt cx="702937" cy="675873"/>
            </a:xfrm>
            <a:solidFill>
              <a:schemeClr val="bg1">
                <a:lumMod val="50000"/>
              </a:schemeClr>
            </a:solidFill>
          </p:grpSpPr>
          <p:sp>
            <p:nvSpPr>
              <p:cNvPr id="103" name="Freeform 18"/>
              <p:cNvSpPr/>
              <p:nvPr/>
            </p:nvSpPr>
            <p:spPr bwMode="auto">
              <a:xfrm>
                <a:off x="3620725" y="5360332"/>
                <a:ext cx="702937" cy="280151"/>
              </a:xfrm>
              <a:custGeom>
                <a:avLst/>
                <a:gdLst>
                  <a:gd name="T0" fmla="*/ 699 w 813"/>
                  <a:gd name="T1" fmla="*/ 96 h 324"/>
                  <a:gd name="T2" fmla="*/ 661 w 813"/>
                  <a:gd name="T3" fmla="*/ 96 h 324"/>
                  <a:gd name="T4" fmla="*/ 661 w 813"/>
                  <a:gd name="T5" fmla="*/ 178 h 324"/>
                  <a:gd name="T6" fmla="*/ 632 w 813"/>
                  <a:gd name="T7" fmla="*/ 207 h 324"/>
                  <a:gd name="T8" fmla="*/ 317 w 813"/>
                  <a:gd name="T9" fmla="*/ 207 h 324"/>
                  <a:gd name="T10" fmla="*/ 317 w 813"/>
                  <a:gd name="T11" fmla="*/ 296 h 324"/>
                  <a:gd name="T12" fmla="*/ 289 w 813"/>
                  <a:gd name="T13" fmla="*/ 324 h 324"/>
                  <a:gd name="T14" fmla="*/ 120 w 813"/>
                  <a:gd name="T15" fmla="*/ 324 h 324"/>
                  <a:gd name="T16" fmla="*/ 92 w 813"/>
                  <a:gd name="T17" fmla="*/ 296 h 324"/>
                  <a:gd name="T18" fmla="*/ 92 w 813"/>
                  <a:gd name="T19" fmla="*/ 204 h 324"/>
                  <a:gd name="T20" fmla="*/ 0 w 813"/>
                  <a:gd name="T21" fmla="*/ 204 h 324"/>
                  <a:gd name="T22" fmla="*/ 0 w 813"/>
                  <a:gd name="T23" fmla="*/ 147 h 324"/>
                  <a:gd name="T24" fmla="*/ 120 w 813"/>
                  <a:gd name="T25" fmla="*/ 147 h 324"/>
                  <a:gd name="T26" fmla="*/ 149 w 813"/>
                  <a:gd name="T27" fmla="*/ 175 h 324"/>
                  <a:gd name="T28" fmla="*/ 149 w 813"/>
                  <a:gd name="T29" fmla="*/ 267 h 324"/>
                  <a:gd name="T30" fmla="*/ 260 w 813"/>
                  <a:gd name="T31" fmla="*/ 267 h 324"/>
                  <a:gd name="T32" fmla="*/ 260 w 813"/>
                  <a:gd name="T33" fmla="*/ 178 h 324"/>
                  <a:gd name="T34" fmla="*/ 289 w 813"/>
                  <a:gd name="T35" fmla="*/ 150 h 324"/>
                  <a:gd name="T36" fmla="*/ 603 w 813"/>
                  <a:gd name="T37" fmla="*/ 150 h 324"/>
                  <a:gd name="T38" fmla="*/ 603 w 813"/>
                  <a:gd name="T39" fmla="*/ 67 h 324"/>
                  <a:gd name="T40" fmla="*/ 632 w 813"/>
                  <a:gd name="T41" fmla="*/ 39 h 324"/>
                  <a:gd name="T42" fmla="*/ 699 w 813"/>
                  <a:gd name="T43" fmla="*/ 39 h 324"/>
                  <a:gd name="T44" fmla="*/ 699 w 813"/>
                  <a:gd name="T45" fmla="*/ 0 h 324"/>
                  <a:gd name="T46" fmla="*/ 813 w 813"/>
                  <a:gd name="T47" fmla="*/ 67 h 324"/>
                  <a:gd name="T48" fmla="*/ 699 w 813"/>
                  <a:gd name="T49" fmla="*/ 134 h 324"/>
                  <a:gd name="T50" fmla="*/ 699 w 813"/>
                  <a:gd name="T51" fmla="*/ 9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13" h="324">
                    <a:moveTo>
                      <a:pt x="699" y="96"/>
                    </a:moveTo>
                    <a:cubicBezTo>
                      <a:pt x="661" y="96"/>
                      <a:pt x="661" y="96"/>
                      <a:pt x="661" y="96"/>
                    </a:cubicBezTo>
                    <a:cubicBezTo>
                      <a:pt x="661" y="123"/>
                      <a:pt x="661" y="151"/>
                      <a:pt x="661" y="178"/>
                    </a:cubicBezTo>
                    <a:cubicBezTo>
                      <a:pt x="661" y="194"/>
                      <a:pt x="648" y="207"/>
                      <a:pt x="632" y="207"/>
                    </a:cubicBezTo>
                    <a:cubicBezTo>
                      <a:pt x="317" y="207"/>
                      <a:pt x="317" y="207"/>
                      <a:pt x="317" y="207"/>
                    </a:cubicBezTo>
                    <a:cubicBezTo>
                      <a:pt x="317" y="296"/>
                      <a:pt x="317" y="296"/>
                      <a:pt x="317" y="296"/>
                    </a:cubicBezTo>
                    <a:cubicBezTo>
                      <a:pt x="317" y="312"/>
                      <a:pt x="305" y="324"/>
                      <a:pt x="289" y="324"/>
                    </a:cubicBezTo>
                    <a:cubicBezTo>
                      <a:pt x="120" y="324"/>
                      <a:pt x="120" y="324"/>
                      <a:pt x="120" y="324"/>
                    </a:cubicBezTo>
                    <a:cubicBezTo>
                      <a:pt x="105" y="324"/>
                      <a:pt x="92" y="312"/>
                      <a:pt x="92" y="296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28" y="147"/>
                      <a:pt x="92" y="147"/>
                      <a:pt x="120" y="147"/>
                    </a:cubicBezTo>
                    <a:cubicBezTo>
                      <a:pt x="136" y="147"/>
                      <a:pt x="149" y="159"/>
                      <a:pt x="149" y="175"/>
                    </a:cubicBezTo>
                    <a:cubicBezTo>
                      <a:pt x="149" y="267"/>
                      <a:pt x="149" y="267"/>
                      <a:pt x="149" y="267"/>
                    </a:cubicBezTo>
                    <a:cubicBezTo>
                      <a:pt x="260" y="267"/>
                      <a:pt x="260" y="267"/>
                      <a:pt x="260" y="267"/>
                    </a:cubicBezTo>
                    <a:cubicBezTo>
                      <a:pt x="260" y="178"/>
                      <a:pt x="260" y="178"/>
                      <a:pt x="260" y="178"/>
                    </a:cubicBezTo>
                    <a:cubicBezTo>
                      <a:pt x="260" y="162"/>
                      <a:pt x="273" y="150"/>
                      <a:pt x="289" y="150"/>
                    </a:cubicBezTo>
                    <a:cubicBezTo>
                      <a:pt x="603" y="150"/>
                      <a:pt x="603" y="150"/>
                      <a:pt x="603" y="150"/>
                    </a:cubicBezTo>
                    <a:cubicBezTo>
                      <a:pt x="603" y="67"/>
                      <a:pt x="603" y="67"/>
                      <a:pt x="603" y="67"/>
                    </a:cubicBezTo>
                    <a:cubicBezTo>
                      <a:pt x="603" y="51"/>
                      <a:pt x="616" y="39"/>
                      <a:pt x="632" y="39"/>
                    </a:cubicBezTo>
                    <a:cubicBezTo>
                      <a:pt x="699" y="39"/>
                      <a:pt x="699" y="39"/>
                      <a:pt x="699" y="39"/>
                    </a:cubicBezTo>
                    <a:cubicBezTo>
                      <a:pt x="699" y="0"/>
                      <a:pt x="699" y="0"/>
                      <a:pt x="699" y="0"/>
                    </a:cubicBezTo>
                    <a:cubicBezTo>
                      <a:pt x="813" y="67"/>
                      <a:pt x="813" y="67"/>
                      <a:pt x="813" y="67"/>
                    </a:cubicBezTo>
                    <a:cubicBezTo>
                      <a:pt x="699" y="134"/>
                      <a:pt x="699" y="134"/>
                      <a:pt x="699" y="134"/>
                    </a:cubicBezTo>
                    <a:cubicBezTo>
                      <a:pt x="699" y="96"/>
                      <a:pt x="699" y="96"/>
                      <a:pt x="699" y="96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9"/>
              <p:cNvSpPr>
                <a:spLocks noEditPoints="1"/>
              </p:cNvSpPr>
              <p:nvPr/>
            </p:nvSpPr>
            <p:spPr bwMode="auto">
              <a:xfrm>
                <a:off x="3620725" y="5138333"/>
                <a:ext cx="653563" cy="675873"/>
              </a:xfrm>
              <a:custGeom>
                <a:avLst/>
                <a:gdLst>
                  <a:gd name="T0" fmla="*/ 502 w 756"/>
                  <a:gd name="T1" fmla="*/ 57 h 782"/>
                  <a:gd name="T2" fmla="*/ 569 w 756"/>
                  <a:gd name="T3" fmla="*/ 331 h 782"/>
                  <a:gd name="T4" fmla="*/ 464 w 756"/>
                  <a:gd name="T5" fmla="*/ 369 h 782"/>
                  <a:gd name="T6" fmla="*/ 381 w 756"/>
                  <a:gd name="T7" fmla="*/ 57 h 782"/>
                  <a:gd name="T8" fmla="*/ 343 w 756"/>
                  <a:gd name="T9" fmla="*/ 146 h 782"/>
                  <a:gd name="T10" fmla="*/ 165 w 756"/>
                  <a:gd name="T11" fmla="*/ 57 h 782"/>
                  <a:gd name="T12" fmla="*/ 127 w 756"/>
                  <a:gd name="T13" fmla="*/ 146 h 782"/>
                  <a:gd name="T14" fmla="*/ 57 w 756"/>
                  <a:gd name="T15" fmla="*/ 57 h 782"/>
                  <a:gd name="T16" fmla="*/ 235 w 756"/>
                  <a:gd name="T17" fmla="*/ 222 h 782"/>
                  <a:gd name="T18" fmla="*/ 273 w 756"/>
                  <a:gd name="T19" fmla="*/ 102 h 782"/>
                  <a:gd name="T20" fmla="*/ 381 w 756"/>
                  <a:gd name="T21" fmla="*/ 222 h 782"/>
                  <a:gd name="T22" fmla="*/ 225 w 756"/>
                  <a:gd name="T23" fmla="*/ 369 h 782"/>
                  <a:gd name="T24" fmla="*/ 187 w 756"/>
                  <a:gd name="T25" fmla="*/ 486 h 782"/>
                  <a:gd name="T26" fmla="*/ 343 w 756"/>
                  <a:gd name="T27" fmla="*/ 331 h 782"/>
                  <a:gd name="T28" fmla="*/ 57 w 756"/>
                  <a:gd name="T29" fmla="*/ 260 h 782"/>
                  <a:gd name="T30" fmla="*/ 0 w 756"/>
                  <a:gd name="T31" fmla="*/ 365 h 782"/>
                  <a:gd name="T32" fmla="*/ 28 w 756"/>
                  <a:gd name="T33" fmla="*/ 0 h 782"/>
                  <a:gd name="T34" fmla="*/ 756 w 756"/>
                  <a:gd name="T35" fmla="*/ 29 h 782"/>
                  <a:gd name="T36" fmla="*/ 699 w 756"/>
                  <a:gd name="T37" fmla="*/ 213 h 782"/>
                  <a:gd name="T38" fmla="*/ 616 w 756"/>
                  <a:gd name="T39" fmla="*/ 146 h 782"/>
                  <a:gd name="T40" fmla="*/ 578 w 756"/>
                  <a:gd name="T41" fmla="*/ 261 h 782"/>
                  <a:gd name="T42" fmla="*/ 699 w 756"/>
                  <a:gd name="T43" fmla="*/ 108 h 782"/>
                  <a:gd name="T44" fmla="*/ 168 w 756"/>
                  <a:gd name="T45" fmla="*/ 655 h 782"/>
                  <a:gd name="T46" fmla="*/ 149 w 756"/>
                  <a:gd name="T47" fmla="*/ 616 h 782"/>
                  <a:gd name="T48" fmla="*/ 352 w 756"/>
                  <a:gd name="T49" fmla="*/ 502 h 782"/>
                  <a:gd name="T50" fmla="*/ 391 w 756"/>
                  <a:gd name="T51" fmla="*/ 655 h 782"/>
                  <a:gd name="T52" fmla="*/ 273 w 756"/>
                  <a:gd name="T53" fmla="*/ 725 h 782"/>
                  <a:gd name="T54" fmla="*/ 464 w 756"/>
                  <a:gd name="T55" fmla="*/ 616 h 782"/>
                  <a:gd name="T56" fmla="*/ 578 w 756"/>
                  <a:gd name="T57" fmla="*/ 540 h 782"/>
                  <a:gd name="T58" fmla="*/ 464 w 756"/>
                  <a:gd name="T59" fmla="*/ 502 h 782"/>
                  <a:gd name="T60" fmla="*/ 616 w 756"/>
                  <a:gd name="T61" fmla="*/ 655 h 782"/>
                  <a:gd name="T62" fmla="*/ 502 w 756"/>
                  <a:gd name="T63" fmla="*/ 725 h 782"/>
                  <a:gd name="T64" fmla="*/ 699 w 756"/>
                  <a:gd name="T65" fmla="*/ 435 h 782"/>
                  <a:gd name="T66" fmla="*/ 756 w 756"/>
                  <a:gd name="T67" fmla="*/ 753 h 782"/>
                  <a:gd name="T68" fmla="*/ 28 w 756"/>
                  <a:gd name="T69" fmla="*/ 782 h 782"/>
                  <a:gd name="T70" fmla="*/ 0 w 756"/>
                  <a:gd name="T71" fmla="*/ 499 h 782"/>
                  <a:gd name="T72" fmla="*/ 57 w 756"/>
                  <a:gd name="T73" fmla="*/ 725 h 782"/>
                  <a:gd name="T74" fmla="*/ 235 w 756"/>
                  <a:gd name="T75" fmla="*/ 655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6" h="782">
                    <a:moveTo>
                      <a:pt x="699" y="57"/>
                    </a:moveTo>
                    <a:cubicBezTo>
                      <a:pt x="502" y="57"/>
                      <a:pt x="502" y="57"/>
                      <a:pt x="502" y="57"/>
                    </a:cubicBezTo>
                    <a:cubicBezTo>
                      <a:pt x="502" y="331"/>
                      <a:pt x="502" y="331"/>
                      <a:pt x="502" y="331"/>
                    </a:cubicBezTo>
                    <a:cubicBezTo>
                      <a:pt x="569" y="331"/>
                      <a:pt x="569" y="331"/>
                      <a:pt x="569" y="331"/>
                    </a:cubicBezTo>
                    <a:cubicBezTo>
                      <a:pt x="569" y="369"/>
                      <a:pt x="569" y="369"/>
                      <a:pt x="569" y="369"/>
                    </a:cubicBezTo>
                    <a:cubicBezTo>
                      <a:pt x="464" y="369"/>
                      <a:pt x="464" y="369"/>
                      <a:pt x="464" y="369"/>
                    </a:cubicBezTo>
                    <a:cubicBezTo>
                      <a:pt x="464" y="57"/>
                      <a:pt x="464" y="57"/>
                      <a:pt x="464" y="57"/>
                    </a:cubicBezTo>
                    <a:cubicBezTo>
                      <a:pt x="381" y="57"/>
                      <a:pt x="381" y="57"/>
                      <a:pt x="381" y="57"/>
                    </a:cubicBezTo>
                    <a:cubicBezTo>
                      <a:pt x="381" y="146"/>
                      <a:pt x="381" y="146"/>
                      <a:pt x="381" y="146"/>
                    </a:cubicBezTo>
                    <a:cubicBezTo>
                      <a:pt x="343" y="146"/>
                      <a:pt x="343" y="146"/>
                      <a:pt x="343" y="146"/>
                    </a:cubicBezTo>
                    <a:cubicBezTo>
                      <a:pt x="343" y="57"/>
                      <a:pt x="343" y="57"/>
                      <a:pt x="343" y="57"/>
                    </a:cubicBezTo>
                    <a:cubicBezTo>
                      <a:pt x="165" y="57"/>
                      <a:pt x="165" y="57"/>
                      <a:pt x="165" y="57"/>
                    </a:cubicBezTo>
                    <a:cubicBezTo>
                      <a:pt x="165" y="146"/>
                      <a:pt x="165" y="146"/>
                      <a:pt x="165" y="146"/>
                    </a:cubicBezTo>
                    <a:cubicBezTo>
                      <a:pt x="127" y="146"/>
                      <a:pt x="127" y="146"/>
                      <a:pt x="127" y="146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235" y="222"/>
                      <a:pt x="235" y="222"/>
                      <a:pt x="235" y="222"/>
                    </a:cubicBezTo>
                    <a:cubicBezTo>
                      <a:pt x="235" y="102"/>
                      <a:pt x="235" y="102"/>
                      <a:pt x="235" y="102"/>
                    </a:cubicBezTo>
                    <a:cubicBezTo>
                      <a:pt x="273" y="102"/>
                      <a:pt x="273" y="102"/>
                      <a:pt x="273" y="102"/>
                    </a:cubicBezTo>
                    <a:cubicBezTo>
                      <a:pt x="273" y="222"/>
                      <a:pt x="273" y="222"/>
                      <a:pt x="273" y="222"/>
                    </a:cubicBezTo>
                    <a:cubicBezTo>
                      <a:pt x="381" y="222"/>
                      <a:pt x="381" y="222"/>
                      <a:pt x="381" y="222"/>
                    </a:cubicBezTo>
                    <a:cubicBezTo>
                      <a:pt x="381" y="369"/>
                      <a:pt x="381" y="369"/>
                      <a:pt x="381" y="369"/>
                    </a:cubicBezTo>
                    <a:cubicBezTo>
                      <a:pt x="225" y="369"/>
                      <a:pt x="225" y="369"/>
                      <a:pt x="225" y="369"/>
                    </a:cubicBezTo>
                    <a:cubicBezTo>
                      <a:pt x="225" y="486"/>
                      <a:pt x="225" y="486"/>
                      <a:pt x="225" y="486"/>
                    </a:cubicBezTo>
                    <a:cubicBezTo>
                      <a:pt x="187" y="486"/>
                      <a:pt x="187" y="486"/>
                      <a:pt x="187" y="486"/>
                    </a:cubicBezTo>
                    <a:cubicBezTo>
                      <a:pt x="187" y="331"/>
                      <a:pt x="187" y="331"/>
                      <a:pt x="187" y="331"/>
                    </a:cubicBezTo>
                    <a:cubicBezTo>
                      <a:pt x="343" y="331"/>
                      <a:pt x="343" y="331"/>
                      <a:pt x="343" y="331"/>
                    </a:cubicBezTo>
                    <a:cubicBezTo>
                      <a:pt x="343" y="260"/>
                      <a:pt x="343" y="260"/>
                      <a:pt x="343" y="260"/>
                    </a:cubicBezTo>
                    <a:cubicBezTo>
                      <a:pt x="57" y="260"/>
                      <a:pt x="57" y="260"/>
                      <a:pt x="57" y="260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727" y="0"/>
                      <a:pt x="727" y="0"/>
                      <a:pt x="727" y="0"/>
                    </a:cubicBezTo>
                    <a:cubicBezTo>
                      <a:pt x="743" y="0"/>
                      <a:pt x="756" y="13"/>
                      <a:pt x="756" y="29"/>
                    </a:cubicBezTo>
                    <a:cubicBezTo>
                      <a:pt x="756" y="247"/>
                      <a:pt x="756" y="247"/>
                      <a:pt x="756" y="247"/>
                    </a:cubicBezTo>
                    <a:cubicBezTo>
                      <a:pt x="699" y="213"/>
                      <a:pt x="699" y="213"/>
                      <a:pt x="699" y="213"/>
                    </a:cubicBezTo>
                    <a:cubicBezTo>
                      <a:pt x="699" y="146"/>
                      <a:pt x="699" y="146"/>
                      <a:pt x="699" y="146"/>
                    </a:cubicBezTo>
                    <a:cubicBezTo>
                      <a:pt x="616" y="146"/>
                      <a:pt x="616" y="146"/>
                      <a:pt x="616" y="146"/>
                    </a:cubicBezTo>
                    <a:cubicBezTo>
                      <a:pt x="616" y="261"/>
                      <a:pt x="616" y="261"/>
                      <a:pt x="616" y="261"/>
                    </a:cubicBezTo>
                    <a:cubicBezTo>
                      <a:pt x="578" y="261"/>
                      <a:pt x="578" y="261"/>
                      <a:pt x="578" y="261"/>
                    </a:cubicBezTo>
                    <a:cubicBezTo>
                      <a:pt x="578" y="108"/>
                      <a:pt x="578" y="108"/>
                      <a:pt x="578" y="108"/>
                    </a:cubicBezTo>
                    <a:cubicBezTo>
                      <a:pt x="618" y="108"/>
                      <a:pt x="658" y="108"/>
                      <a:pt x="699" y="108"/>
                    </a:cubicBezTo>
                    <a:cubicBezTo>
                      <a:pt x="699" y="57"/>
                      <a:pt x="699" y="57"/>
                      <a:pt x="699" y="57"/>
                    </a:cubicBezTo>
                    <a:close/>
                    <a:moveTo>
                      <a:pt x="168" y="655"/>
                    </a:moveTo>
                    <a:cubicBezTo>
                      <a:pt x="149" y="655"/>
                      <a:pt x="149" y="655"/>
                      <a:pt x="149" y="655"/>
                    </a:cubicBezTo>
                    <a:cubicBezTo>
                      <a:pt x="149" y="616"/>
                      <a:pt x="149" y="616"/>
                      <a:pt x="149" y="616"/>
                    </a:cubicBezTo>
                    <a:cubicBezTo>
                      <a:pt x="352" y="616"/>
                      <a:pt x="352" y="616"/>
                      <a:pt x="352" y="616"/>
                    </a:cubicBezTo>
                    <a:cubicBezTo>
                      <a:pt x="352" y="502"/>
                      <a:pt x="352" y="502"/>
                      <a:pt x="352" y="502"/>
                    </a:cubicBezTo>
                    <a:cubicBezTo>
                      <a:pt x="391" y="502"/>
                      <a:pt x="391" y="502"/>
                      <a:pt x="391" y="502"/>
                    </a:cubicBezTo>
                    <a:cubicBezTo>
                      <a:pt x="391" y="655"/>
                      <a:pt x="391" y="655"/>
                      <a:pt x="391" y="655"/>
                    </a:cubicBezTo>
                    <a:cubicBezTo>
                      <a:pt x="273" y="655"/>
                      <a:pt x="273" y="655"/>
                      <a:pt x="273" y="655"/>
                    </a:cubicBezTo>
                    <a:cubicBezTo>
                      <a:pt x="273" y="725"/>
                      <a:pt x="273" y="725"/>
                      <a:pt x="273" y="725"/>
                    </a:cubicBezTo>
                    <a:cubicBezTo>
                      <a:pt x="464" y="725"/>
                      <a:pt x="464" y="725"/>
                      <a:pt x="464" y="725"/>
                    </a:cubicBezTo>
                    <a:cubicBezTo>
                      <a:pt x="464" y="616"/>
                      <a:pt x="464" y="616"/>
                      <a:pt x="464" y="616"/>
                    </a:cubicBezTo>
                    <a:cubicBezTo>
                      <a:pt x="578" y="616"/>
                      <a:pt x="578" y="616"/>
                      <a:pt x="578" y="616"/>
                    </a:cubicBezTo>
                    <a:cubicBezTo>
                      <a:pt x="578" y="540"/>
                      <a:pt x="578" y="540"/>
                      <a:pt x="578" y="540"/>
                    </a:cubicBezTo>
                    <a:cubicBezTo>
                      <a:pt x="464" y="540"/>
                      <a:pt x="464" y="540"/>
                      <a:pt x="464" y="540"/>
                    </a:cubicBezTo>
                    <a:cubicBezTo>
                      <a:pt x="464" y="502"/>
                      <a:pt x="464" y="502"/>
                      <a:pt x="464" y="502"/>
                    </a:cubicBezTo>
                    <a:cubicBezTo>
                      <a:pt x="616" y="502"/>
                      <a:pt x="616" y="502"/>
                      <a:pt x="616" y="502"/>
                    </a:cubicBezTo>
                    <a:cubicBezTo>
                      <a:pt x="616" y="655"/>
                      <a:pt x="616" y="655"/>
                      <a:pt x="616" y="655"/>
                    </a:cubicBezTo>
                    <a:cubicBezTo>
                      <a:pt x="502" y="655"/>
                      <a:pt x="502" y="655"/>
                      <a:pt x="502" y="655"/>
                    </a:cubicBezTo>
                    <a:cubicBezTo>
                      <a:pt x="502" y="725"/>
                      <a:pt x="502" y="725"/>
                      <a:pt x="502" y="725"/>
                    </a:cubicBezTo>
                    <a:cubicBezTo>
                      <a:pt x="699" y="725"/>
                      <a:pt x="699" y="725"/>
                      <a:pt x="699" y="725"/>
                    </a:cubicBezTo>
                    <a:cubicBezTo>
                      <a:pt x="699" y="435"/>
                      <a:pt x="699" y="435"/>
                      <a:pt x="699" y="435"/>
                    </a:cubicBezTo>
                    <a:cubicBezTo>
                      <a:pt x="756" y="402"/>
                      <a:pt x="756" y="402"/>
                      <a:pt x="756" y="402"/>
                    </a:cubicBezTo>
                    <a:cubicBezTo>
                      <a:pt x="756" y="753"/>
                      <a:pt x="756" y="753"/>
                      <a:pt x="756" y="753"/>
                    </a:cubicBezTo>
                    <a:cubicBezTo>
                      <a:pt x="756" y="769"/>
                      <a:pt x="743" y="782"/>
                      <a:pt x="727" y="782"/>
                    </a:cubicBezTo>
                    <a:cubicBezTo>
                      <a:pt x="28" y="782"/>
                      <a:pt x="28" y="782"/>
                      <a:pt x="28" y="782"/>
                    </a:cubicBezTo>
                    <a:cubicBezTo>
                      <a:pt x="12" y="782"/>
                      <a:pt x="0" y="769"/>
                      <a:pt x="0" y="753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57" y="499"/>
                      <a:pt x="57" y="499"/>
                      <a:pt x="57" y="499"/>
                    </a:cubicBezTo>
                    <a:cubicBezTo>
                      <a:pt x="57" y="725"/>
                      <a:pt x="57" y="725"/>
                      <a:pt x="57" y="725"/>
                    </a:cubicBezTo>
                    <a:cubicBezTo>
                      <a:pt x="235" y="725"/>
                      <a:pt x="235" y="725"/>
                      <a:pt x="235" y="725"/>
                    </a:cubicBezTo>
                    <a:cubicBezTo>
                      <a:pt x="235" y="655"/>
                      <a:pt x="235" y="655"/>
                      <a:pt x="235" y="655"/>
                    </a:cubicBezTo>
                    <a:cubicBezTo>
                      <a:pt x="168" y="655"/>
                      <a:pt x="168" y="655"/>
                      <a:pt x="168" y="6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1979719" y="1114467"/>
            <a:ext cx="762615" cy="762339"/>
            <a:chOff x="2135898" y="1485578"/>
            <a:chExt cx="1016511" cy="1016511"/>
          </a:xfrm>
        </p:grpSpPr>
        <p:sp>
          <p:nvSpPr>
            <p:cNvPr id="106" name="椭圆 105"/>
            <p:cNvSpPr/>
            <p:nvPr/>
          </p:nvSpPr>
          <p:spPr>
            <a:xfrm>
              <a:off x="2135898" y="1485578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88503" y="1638183"/>
              <a:ext cx="711301" cy="711301"/>
            </a:xfrm>
            <a:prstGeom prst="ellipse">
              <a:avLst/>
            </a:prstGeom>
            <a:gradFill>
              <a:gsLst>
                <a:gs pos="0">
                  <a:srgbClr val="E45E5E"/>
                </a:gs>
                <a:gs pos="100000">
                  <a:srgbClr val="F0A6A6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2B0B0"/>
                  </a:gs>
                  <a:gs pos="100000">
                    <a:srgbClr val="E87475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8" name="文本框 17"/>
            <p:cNvSpPr txBox="1"/>
            <p:nvPr/>
          </p:nvSpPr>
          <p:spPr>
            <a:xfrm>
              <a:off x="2352579" y="1800556"/>
              <a:ext cx="645810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729007" y="1114466"/>
            <a:ext cx="762615" cy="762339"/>
            <a:chOff x="3881858" y="5509627"/>
            <a:chExt cx="1016511" cy="1016511"/>
          </a:xfrm>
        </p:grpSpPr>
        <p:sp>
          <p:nvSpPr>
            <p:cNvPr id="110" name="椭圆 10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gradFill>
              <a:gsLst>
                <a:gs pos="0">
                  <a:srgbClr val="FFAA2D"/>
                </a:gs>
                <a:gs pos="100000">
                  <a:srgbClr val="FFCC81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FCC81"/>
                  </a:gs>
                  <a:gs pos="100000">
                    <a:srgbClr val="FFAA2D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2" name="文本框 22"/>
            <p:cNvSpPr txBox="1"/>
            <p:nvPr/>
          </p:nvSpPr>
          <p:spPr>
            <a:xfrm>
              <a:off x="4069573" y="5860250"/>
              <a:ext cx="643258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854363" y="1114467"/>
            <a:ext cx="762615" cy="762339"/>
            <a:chOff x="6699927" y="981522"/>
            <a:chExt cx="1016511" cy="1016511"/>
          </a:xfrm>
        </p:grpSpPr>
        <p:sp>
          <p:nvSpPr>
            <p:cNvPr id="114" name="椭圆 113"/>
            <p:cNvSpPr/>
            <p:nvPr/>
          </p:nvSpPr>
          <p:spPr>
            <a:xfrm>
              <a:off x="6699927" y="981522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6852532" y="1145215"/>
              <a:ext cx="711301" cy="711301"/>
            </a:xfrm>
            <a:prstGeom prst="ellipse">
              <a:avLst/>
            </a:prstGeom>
            <a:gradFill>
              <a:gsLst>
                <a:gs pos="0">
                  <a:srgbClr val="019BAB"/>
                </a:gs>
                <a:gs pos="100000">
                  <a:srgbClr val="01E1F9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01B7CA"/>
                  </a:gs>
                  <a:gs pos="100000">
                    <a:srgbClr val="01B5C8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6" name="文本框 23"/>
            <p:cNvSpPr txBox="1"/>
            <p:nvPr/>
          </p:nvSpPr>
          <p:spPr>
            <a:xfrm>
              <a:off x="6926541" y="1331320"/>
              <a:ext cx="587909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7603650" y="1114466"/>
            <a:ext cx="762615" cy="762339"/>
            <a:chOff x="5201861" y="3625236"/>
            <a:chExt cx="1016511" cy="1016511"/>
          </a:xfrm>
        </p:grpSpPr>
        <p:sp>
          <p:nvSpPr>
            <p:cNvPr id="118" name="椭圆 117"/>
            <p:cNvSpPr/>
            <p:nvPr/>
          </p:nvSpPr>
          <p:spPr>
            <a:xfrm>
              <a:off x="5201861" y="3625236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5354466" y="3777840"/>
              <a:ext cx="711301" cy="711301"/>
            </a:xfrm>
            <a:prstGeom prst="ellipse">
              <a:avLst/>
            </a:prstGeom>
            <a:gradFill>
              <a:gsLst>
                <a:gs pos="0">
                  <a:srgbClr val="613971"/>
                </a:gs>
                <a:gs pos="100000">
                  <a:srgbClr val="9961AF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9961AF"/>
                  </a:gs>
                  <a:gs pos="100000">
                    <a:srgbClr val="613971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0" name="文本框 24"/>
            <p:cNvSpPr txBox="1"/>
            <p:nvPr/>
          </p:nvSpPr>
          <p:spPr>
            <a:xfrm>
              <a:off x="5393503" y="3873429"/>
              <a:ext cx="596725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505164" y="2734554"/>
            <a:ext cx="633699" cy="633469"/>
            <a:chOff x="1918742" y="4129763"/>
            <a:chExt cx="844675" cy="844675"/>
          </a:xfrm>
        </p:grpSpPr>
        <p:sp>
          <p:nvSpPr>
            <p:cNvPr id="122" name="圆角矩形 7"/>
            <p:cNvSpPr/>
            <p:nvPr/>
          </p:nvSpPr>
          <p:spPr>
            <a:xfrm>
              <a:off x="1918742" y="4129763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098359" y="4336336"/>
              <a:ext cx="510310" cy="501435"/>
              <a:chOff x="5037571" y="856343"/>
              <a:chExt cx="715006" cy="702571"/>
            </a:xfrm>
            <a:solidFill>
              <a:srgbClr val="FFB850"/>
            </a:solidFill>
          </p:grpSpPr>
          <p:sp>
            <p:nvSpPr>
              <p:cNvPr id="124" name="Freeform 39"/>
              <p:cNvSpPr/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41"/>
              <p:cNvSpPr/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6389145" y="2734554"/>
            <a:ext cx="633699" cy="633469"/>
            <a:chOff x="6871763" y="4872542"/>
            <a:chExt cx="844675" cy="844675"/>
          </a:xfrm>
        </p:grpSpPr>
        <p:sp>
          <p:nvSpPr>
            <p:cNvPr id="128" name="圆角矩形 9"/>
            <p:cNvSpPr/>
            <p:nvPr/>
          </p:nvSpPr>
          <p:spPr>
            <a:xfrm>
              <a:off x="6871763" y="4872542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9" name="组合 128"/>
            <p:cNvGrpSpPr/>
            <p:nvPr/>
          </p:nvGrpSpPr>
          <p:grpSpPr>
            <a:xfrm>
              <a:off x="7035919" y="5070283"/>
              <a:ext cx="507134" cy="478887"/>
              <a:chOff x="6460269" y="872801"/>
              <a:chExt cx="709154" cy="669655"/>
            </a:xfrm>
            <a:solidFill>
              <a:srgbClr val="663A77"/>
            </a:solidFill>
          </p:grpSpPr>
          <p:sp>
            <p:nvSpPr>
              <p:cNvPr id="130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2" name="组合 131"/>
          <p:cNvGrpSpPr/>
          <p:nvPr/>
        </p:nvGrpSpPr>
        <p:grpSpPr>
          <a:xfrm>
            <a:off x="2607647" y="2734554"/>
            <a:ext cx="633699" cy="633469"/>
            <a:chOff x="6785845" y="2983037"/>
            <a:chExt cx="844675" cy="844675"/>
          </a:xfrm>
        </p:grpSpPr>
        <p:sp>
          <p:nvSpPr>
            <p:cNvPr id="133" name="圆角矩形 8"/>
            <p:cNvSpPr/>
            <p:nvPr/>
          </p:nvSpPr>
          <p:spPr>
            <a:xfrm>
              <a:off x="6785845" y="2983037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6965236" y="3174118"/>
              <a:ext cx="480153" cy="483400"/>
              <a:chOff x="5042691" y="2273920"/>
              <a:chExt cx="702937" cy="707692"/>
            </a:xfrm>
            <a:solidFill>
              <a:srgbClr val="01ACBE"/>
            </a:solidFill>
          </p:grpSpPr>
          <p:sp>
            <p:nvSpPr>
              <p:cNvPr id="135" name="Freeform 12"/>
              <p:cNvSpPr/>
              <p:nvPr/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3"/>
              <p:cNvSpPr>
                <a:spLocks noEditPoints="1"/>
              </p:cNvSpPr>
              <p:nvPr/>
            </p:nvSpPr>
            <p:spPr bwMode="auto">
              <a:xfrm>
                <a:off x="5042691" y="2273920"/>
                <a:ext cx="529214" cy="655758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组合 136"/>
          <p:cNvGrpSpPr/>
          <p:nvPr/>
        </p:nvGrpSpPr>
        <p:grpSpPr>
          <a:xfrm>
            <a:off x="737203" y="2734554"/>
            <a:ext cx="633699" cy="633469"/>
            <a:chOff x="3881858" y="1485578"/>
            <a:chExt cx="844675" cy="844675"/>
          </a:xfrm>
        </p:grpSpPr>
        <p:sp>
          <p:nvSpPr>
            <p:cNvPr id="138" name="圆角矩形 6"/>
            <p:cNvSpPr/>
            <p:nvPr/>
          </p:nvSpPr>
          <p:spPr>
            <a:xfrm>
              <a:off x="3881858" y="1485578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4092885" y="1696817"/>
              <a:ext cx="425052" cy="422197"/>
              <a:chOff x="6463926" y="2278309"/>
              <a:chExt cx="708057" cy="703302"/>
            </a:xfrm>
            <a:solidFill>
              <a:srgbClr val="E87071"/>
            </a:solidFill>
          </p:grpSpPr>
          <p:sp>
            <p:nvSpPr>
              <p:cNvPr id="140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avLst/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avLst/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727619" y="2616977"/>
                <a:ext cx="180672" cy="154705"/>
              </a:xfrm>
              <a:custGeom>
                <a:avLst/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avLst/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" name="组合 143"/>
          <p:cNvGrpSpPr/>
          <p:nvPr/>
        </p:nvGrpSpPr>
        <p:grpSpPr>
          <a:xfrm>
            <a:off x="1179794" y="1986917"/>
            <a:ext cx="1078182" cy="794053"/>
            <a:chOff x="1572580" y="2648911"/>
            <a:chExt cx="1437140" cy="1058799"/>
          </a:xfrm>
        </p:grpSpPr>
        <p:sp>
          <p:nvSpPr>
            <p:cNvPr id="145" name="文本框 56"/>
            <p:cNvSpPr txBox="1"/>
            <p:nvPr/>
          </p:nvSpPr>
          <p:spPr>
            <a:xfrm>
              <a:off x="172704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E8707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E8707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6" name="文本框 149"/>
            <p:cNvSpPr txBox="1"/>
            <p:nvPr/>
          </p:nvSpPr>
          <p:spPr>
            <a:xfrm>
              <a:off x="1572580" y="2956692"/>
              <a:ext cx="1437140" cy="75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057917" y="1986919"/>
            <a:ext cx="1078182" cy="803286"/>
            <a:chOff x="4075983" y="2648911"/>
            <a:chExt cx="1437140" cy="1071109"/>
          </a:xfrm>
        </p:grpSpPr>
        <p:sp>
          <p:nvSpPr>
            <p:cNvPr id="148" name="文本框 59"/>
            <p:cNvSpPr txBox="1"/>
            <p:nvPr/>
          </p:nvSpPr>
          <p:spPr>
            <a:xfrm>
              <a:off x="418886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01ACB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01ACB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9" name="文本框 149"/>
            <p:cNvSpPr txBox="1"/>
            <p:nvPr/>
          </p:nvSpPr>
          <p:spPr>
            <a:xfrm>
              <a:off x="4075983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4947818" y="1986919"/>
            <a:ext cx="1078182" cy="803286"/>
            <a:chOff x="6595085" y="2648911"/>
            <a:chExt cx="1437140" cy="1071109"/>
          </a:xfrm>
        </p:grpSpPr>
        <p:sp>
          <p:nvSpPr>
            <p:cNvPr id="151" name="文本框 68"/>
            <p:cNvSpPr txBox="1"/>
            <p:nvPr/>
          </p:nvSpPr>
          <p:spPr>
            <a:xfrm>
              <a:off x="6749463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FFB850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FFB85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2" name="文本框 149"/>
            <p:cNvSpPr txBox="1"/>
            <p:nvPr/>
          </p:nvSpPr>
          <p:spPr>
            <a:xfrm>
              <a:off x="6595085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6825940" y="1986921"/>
            <a:ext cx="1078182" cy="803285"/>
            <a:chOff x="9098488" y="2648911"/>
            <a:chExt cx="1437140" cy="1071108"/>
          </a:xfrm>
        </p:grpSpPr>
        <p:sp>
          <p:nvSpPr>
            <p:cNvPr id="154" name="文本框 65"/>
            <p:cNvSpPr txBox="1"/>
            <p:nvPr/>
          </p:nvSpPr>
          <p:spPr>
            <a:xfrm>
              <a:off x="9211283" y="2648911"/>
              <a:ext cx="1128218" cy="36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663A77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663A77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5" name="文本框 149"/>
            <p:cNvSpPr txBox="1"/>
            <p:nvPr/>
          </p:nvSpPr>
          <p:spPr>
            <a:xfrm>
              <a:off x="9098488" y="2956690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156" name="矩形 155"/>
          <p:cNvSpPr/>
          <p:nvPr/>
        </p:nvSpPr>
        <p:spPr>
          <a:xfrm>
            <a:off x="1" y="3669776"/>
            <a:ext cx="9145588" cy="111688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91840" y="3989070"/>
            <a:ext cx="2423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市场上还有哪些痛点问题可以写出来</a:t>
            </a:r>
            <a:r>
              <a:rPr lang="en-US" altLang="zh-CN"/>
              <a:t>1/2/3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主管人员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WPS 演示</Application>
  <PresentationFormat>自定义</PresentationFormat>
  <Paragraphs>318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黑体</vt:lpstr>
      <vt:lpstr>Courier New</vt:lpstr>
      <vt:lpstr>方正正纤黑简体</vt:lpstr>
      <vt:lpstr>Lao UI</vt:lpstr>
      <vt:lpstr>微软雅黑</vt:lpstr>
      <vt:lpstr>Agency FB</vt:lpstr>
      <vt:lpstr>Source Han Sans Light</vt:lpstr>
      <vt:lpstr>方正正中黑简体</vt:lpstr>
      <vt:lpstr>等线</vt:lpstr>
      <vt:lpstr>仿宋_GB2312</vt:lpstr>
      <vt:lpstr>方正正黑简体</vt:lpstr>
      <vt:lpstr>LiHei Pro</vt:lpstr>
      <vt:lpstr>仿宋</vt:lpstr>
      <vt:lpstr>Calibri</vt:lpstr>
      <vt:lpstr>Hiragino Sans GB W6</vt:lpstr>
      <vt:lpstr>Franklin Gothic Book</vt:lpstr>
      <vt:lpstr>Arial Unicode MS</vt:lpstr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/>
  <cp:lastModifiedBy>Guest</cp:lastModifiedBy>
  <cp:revision>6</cp:revision>
  <dcterms:created xsi:type="dcterms:W3CDTF">2016-08-11T13:43:00Z</dcterms:created>
  <dcterms:modified xsi:type="dcterms:W3CDTF">2023-06-08T13:39:23Z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B56DF9B7BB204A7B8C4D6EA9EE1E2182</vt:lpwstr>
  </property>
</Properties>
</file>